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3.xml" ContentType="application/vnd.openxmlformats-officedocument.presentationml.notesSlide+xml"/>
  <Override PartName="/ppt/slides/slide10.xml" ContentType="application/vnd.openxmlformats-officedocument.presentationml.slide+xml"/>
  <Override PartName="/ppt/notesSlides/notesSlide4.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5.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6.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21.xml" ContentType="application/vnd.openxmlformats-officedocument.presentationml.slide+xml"/>
  <Override PartName="/ppt/notesSlides/notesSlide8.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9.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notesSlides/notesSlide10.xml" ContentType="application/vnd.openxmlformats-officedocument.presentationml.notesSlide+xml"/>
  <Override PartName="/ppt/slides/slide27.xml" ContentType="application/vnd.openxmlformats-officedocument.presentationml.slide+xml"/>
  <Override PartName="/ppt/notesSlides/notesSlide11.xml" ContentType="application/vnd.openxmlformats-officedocument.presentationml.notesSlide+xml"/>
  <Override PartName="/ppt/slides/slide28.xml" ContentType="application/vnd.openxmlformats-officedocument.presentationml.slide+xml"/>
  <Override PartName="/ppt/notesSlides/notesSlide12.xml" ContentType="application/vnd.openxmlformats-officedocument.presentationml.notes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3.xml" ContentType="application/vnd.openxmlformats-officedocument.presentationml.notesSlide+xml"/>
  <Override PartName="/ppt/slides/slide33.xml" ContentType="application/vnd.openxmlformats-officedocument.presentationml.slide+xml"/>
  <Override PartName="/ppt/slides/slide34.xml" ContentType="application/vnd.openxmlformats-officedocument.presentationml.slide+xml"/>
  <Override PartName="/ppt/notesSlides/notesSlide14.xml" ContentType="application/vnd.openxmlformats-officedocument.presentationml.notesSlide+xml"/>
  <Override PartName="/ppt/slides/slide35.xml" ContentType="application/vnd.openxmlformats-officedocument.presentationml.slide+xml"/>
  <Override PartName="/ppt/slides/slide36.xml" ContentType="application/vnd.openxmlformats-officedocument.presentationml.slide+xml"/>
  <Override PartName="/ppt/notesSlides/notesSlide15.xml" ContentType="application/vnd.openxmlformats-officedocument.presentationml.notesSlide+xml"/>
  <Override PartName="/ppt/slides/slide37.xml" ContentType="application/vnd.openxmlformats-officedocument.presentationml.slide+xml"/>
  <Override PartName="/ppt/notesSlides/notesSlide16.xml" ContentType="application/vnd.openxmlformats-officedocument.presentationml.notesSlide+xml"/>
  <Override PartName="/ppt/slides/slide38.xml" ContentType="application/vnd.openxmlformats-officedocument.presentationml.slide+xml"/>
  <Override PartName="/ppt/notesSlides/notesSlide17.xml" ContentType="application/vnd.openxmlformats-officedocument.presentationml.notesSlide+xml"/>
  <Override PartName="/ppt/slides/slide3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0" r:id="rId1"/>
  </p:sldMasterIdLst>
  <p:notesMasterIdLst>
    <p:notesMasterId r:id="rId2"/>
  </p:notesMasterIdLst>
  <p:sldIdLst>
    <p:sldId id="330" r:id="rId3"/>
    <p:sldId id="338" r:id="rId4"/>
    <p:sldId id="339" r:id="rId5"/>
    <p:sldId id="340"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60" r:id="rId22"/>
    <p:sldId id="361" r:id="rId23"/>
    <p:sldId id="362" r:id="rId24"/>
    <p:sldId id="363" r:id="rId25"/>
    <p:sldId id="364" r:id="rId26"/>
    <p:sldId id="365" r:id="rId27"/>
    <p:sldId id="366" r:id="rId28"/>
    <p:sldId id="367" r:id="rId29"/>
    <p:sldId id="369" r:id="rId30"/>
    <p:sldId id="370" r:id="rId31"/>
    <p:sldId id="371" r:id="rId32"/>
    <p:sldId id="374" r:id="rId33"/>
    <p:sldId id="375" r:id="rId34"/>
    <p:sldId id="376" r:id="rId35"/>
    <p:sldId id="378" r:id="rId36"/>
    <p:sldId id="379" r:id="rId37"/>
    <p:sldId id="380" r:id="rId38"/>
    <p:sldId id="381" r:id="rId39"/>
    <p:sldId id="382" r:id="rId40"/>
    <p:sldId id="383" r:id="rId41"/>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246" autoAdjust="0"/>
  </p:normalViewPr>
  <p:slideViewPr>
    <p:cSldViewPr snapToGrid="0">
      <p:cViewPr varScale="1">
        <p:scale>
          <a:sx n="107" d="100"/>
          <a:sy n="107" d="100"/>
        </p:scale>
        <p:origin x="3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69" name="Shape 2"/>
        <p:cNvGrpSpPr/>
        <p:nvPr/>
      </p:nvGrpSpPr>
      <p:grpSpPr>
        <a:xfrm>
          <a:off x="0" y="0"/>
          <a:ext cx="0" cy="0"/>
          <a:chOff x="0" y="0"/>
          <a:chExt cx="0" cy="0"/>
        </a:xfrm>
      </p:grpSpPr>
      <p:sp>
        <p:nvSpPr>
          <p:cNvPr id="1048754"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55"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50"/>
        <p:cNvGrpSpPr/>
        <p:nvPr/>
      </p:nvGrpSpPr>
      <p:grpSpPr>
        <a:xfrm>
          <a:off x="0" y="0"/>
          <a:ext cx="0" cy="0"/>
          <a:chOff x="0" y="0"/>
          <a:chExt cx="0" cy="0"/>
        </a:xfrm>
      </p:grpSpPr>
      <p:sp>
        <p:nvSpPr>
          <p:cNvPr id="1048597" name="Google Shape;51;p: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8" name="Google Shape;52;p: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11"/>
        <p:cNvGrpSpPr/>
        <p:nvPr/>
      </p:nvGrpSpPr>
      <p:grpSpPr>
        <a:xfrm>
          <a:off x="0" y="0"/>
          <a:ext cx="0" cy="0"/>
          <a:chOff x="0" y="0"/>
          <a:chExt cx="0" cy="0"/>
        </a:xfrm>
      </p:grpSpPr>
      <p:sp>
        <p:nvSpPr>
          <p:cNvPr id="1048664" name="Google Shape;112;g25600192f59_0_4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5" name="Google Shape;113;g25600192f59_0_4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18"/>
        <p:cNvGrpSpPr/>
        <p:nvPr/>
      </p:nvGrpSpPr>
      <p:grpSpPr>
        <a:xfrm>
          <a:off x="0" y="0"/>
          <a:ext cx="0" cy="0"/>
          <a:chOff x="0" y="0"/>
          <a:chExt cx="0" cy="0"/>
        </a:xfrm>
      </p:grpSpPr>
      <p:sp>
        <p:nvSpPr>
          <p:cNvPr id="1048669" name="Google Shape;119;g25600192f59_0_6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0" name="Google Shape;120;g25600192f59_0_6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25"/>
        <p:cNvGrpSpPr/>
        <p:nvPr/>
      </p:nvGrpSpPr>
      <p:grpSpPr>
        <a:xfrm>
          <a:off x="0" y="0"/>
          <a:ext cx="0" cy="0"/>
          <a:chOff x="0" y="0"/>
          <a:chExt cx="0" cy="0"/>
        </a:xfrm>
      </p:grpSpPr>
      <p:sp>
        <p:nvSpPr>
          <p:cNvPr id="1048675" name="Google Shape;126;g2560018442c_2_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6" name="Google Shape;127;g2560018442c_2_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32"/>
        <p:cNvGrpSpPr/>
        <p:nvPr/>
      </p:nvGrpSpPr>
      <p:grpSpPr>
        <a:xfrm>
          <a:off x="0" y="0"/>
          <a:ext cx="0" cy="0"/>
          <a:chOff x="0" y="0"/>
          <a:chExt cx="0" cy="0"/>
        </a:xfrm>
      </p:grpSpPr>
      <p:sp>
        <p:nvSpPr>
          <p:cNvPr id="1048690" name="Google Shape;133;g25600192f59_0_1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91" name="Google Shape;134;g25600192f59_0_1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38"/>
        <p:cNvGrpSpPr/>
        <p:nvPr/>
      </p:nvGrpSpPr>
      <p:grpSpPr>
        <a:xfrm>
          <a:off x="0" y="0"/>
          <a:ext cx="0" cy="0"/>
          <a:chOff x="0" y="0"/>
          <a:chExt cx="0" cy="0"/>
        </a:xfrm>
      </p:grpSpPr>
      <p:sp>
        <p:nvSpPr>
          <p:cNvPr id="1048698" name="Google Shape;139;g25600192f59_0_10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99" name="Google Shape;140;g25600192f59_0_10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45"/>
        <p:cNvGrpSpPr/>
        <p:nvPr/>
      </p:nvGrpSpPr>
      <p:grpSpPr>
        <a:xfrm>
          <a:off x="0" y="0"/>
          <a:ext cx="0" cy="0"/>
          <a:chOff x="0" y="0"/>
          <a:chExt cx="0" cy="0"/>
        </a:xfrm>
      </p:grpSpPr>
      <p:sp>
        <p:nvSpPr>
          <p:cNvPr id="1048702" name="Google Shape;146;g259fd6a1993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3" name="Google Shape;147;g259fd6a1993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0"/>
        <p:cNvGrpSpPr/>
        <p:nvPr/>
      </p:nvGrpSpPr>
      <p:grpSpPr>
        <a:xfrm>
          <a:off x="0" y="0"/>
          <a:ext cx="0" cy="0"/>
          <a:chOff x="0" y="0"/>
          <a:chExt cx="0" cy="0"/>
        </a:xfrm>
      </p:grpSpPr>
      <p:sp>
        <p:nvSpPr>
          <p:cNvPr id="1048705" name="Google Shape;151;g259fd6a1993_0_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6" name="Google Shape;152;g259fd6a1993_0_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5"/>
        <p:cNvGrpSpPr/>
        <p:nvPr/>
      </p:nvGrpSpPr>
      <p:grpSpPr>
        <a:xfrm>
          <a:off x="0" y="0"/>
          <a:ext cx="0" cy="0"/>
          <a:chOff x="0" y="0"/>
          <a:chExt cx="0" cy="0"/>
        </a:xfrm>
      </p:grpSpPr>
      <p:sp>
        <p:nvSpPr>
          <p:cNvPr id="1048709" name="Google Shape;156;g25600192f59_0_8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10" name="Google Shape;157;g25600192f59_0_8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63"/>
        <p:cNvGrpSpPr/>
        <p:nvPr/>
      </p:nvGrpSpPr>
      <p:grpSpPr>
        <a:xfrm>
          <a:off x="0" y="0"/>
          <a:ext cx="0" cy="0"/>
          <a:chOff x="0" y="0"/>
          <a:chExt cx="0" cy="0"/>
        </a:xfrm>
      </p:grpSpPr>
      <p:sp>
        <p:nvSpPr>
          <p:cNvPr id="1048616" name="Google Shape;64;g2560018442c_0_3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7" name="Google Shape;65;g2560018442c_0_3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69"/>
        <p:cNvGrpSpPr/>
        <p:nvPr/>
      </p:nvGrpSpPr>
      <p:grpSpPr>
        <a:xfrm>
          <a:off x="0" y="0"/>
          <a:ext cx="0" cy="0"/>
          <a:chOff x="0" y="0"/>
          <a:chExt cx="0" cy="0"/>
        </a:xfrm>
      </p:grpSpPr>
      <p:sp>
        <p:nvSpPr>
          <p:cNvPr id="1048627" name="Google Shape;70;g25600192f59_0_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8" name="Google Shape;71;g25600192f59_0_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75"/>
        <p:cNvGrpSpPr/>
        <p:nvPr/>
      </p:nvGrpSpPr>
      <p:grpSpPr>
        <a:xfrm>
          <a:off x="0" y="0"/>
          <a:ext cx="0" cy="0"/>
          <a:chOff x="0" y="0"/>
          <a:chExt cx="0" cy="0"/>
        </a:xfrm>
      </p:grpSpPr>
      <p:sp>
        <p:nvSpPr>
          <p:cNvPr id="1048631" name="Google Shape;76;g25600192f59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2" name="Google Shape;77;g25600192f59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81"/>
        <p:cNvGrpSpPr/>
        <p:nvPr/>
      </p:nvGrpSpPr>
      <p:grpSpPr>
        <a:xfrm>
          <a:off x="0" y="0"/>
          <a:ext cx="0" cy="0"/>
          <a:chOff x="0" y="0"/>
          <a:chExt cx="0" cy="0"/>
        </a:xfrm>
      </p:grpSpPr>
      <p:sp>
        <p:nvSpPr>
          <p:cNvPr id="1048636" name="Google Shape;82;g25600192f59_0_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7" name="Google Shape;83;g25600192f59_0_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87"/>
        <p:cNvGrpSpPr/>
        <p:nvPr/>
      </p:nvGrpSpPr>
      <p:grpSpPr>
        <a:xfrm>
          <a:off x="0" y="0"/>
          <a:ext cx="0" cy="0"/>
          <a:chOff x="0" y="0"/>
          <a:chExt cx="0" cy="0"/>
        </a:xfrm>
      </p:grpSpPr>
      <p:sp>
        <p:nvSpPr>
          <p:cNvPr id="1048648" name="Google Shape;88;g2560018442c_0_4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9" name="Google Shape;89;g2560018442c_0_4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93"/>
        <p:cNvGrpSpPr/>
        <p:nvPr/>
      </p:nvGrpSpPr>
      <p:grpSpPr>
        <a:xfrm>
          <a:off x="0" y="0"/>
          <a:ext cx="0" cy="0"/>
          <a:chOff x="0" y="0"/>
          <a:chExt cx="0" cy="0"/>
        </a:xfrm>
      </p:grpSpPr>
      <p:sp>
        <p:nvSpPr>
          <p:cNvPr id="1048593" name="Google Shape;94;g2560018442c_0_4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4" name="Google Shape;95;g2560018442c_0_4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99"/>
        <p:cNvGrpSpPr/>
        <p:nvPr/>
      </p:nvGrpSpPr>
      <p:grpSpPr>
        <a:xfrm>
          <a:off x="0" y="0"/>
          <a:ext cx="0" cy="0"/>
          <a:chOff x="0" y="0"/>
          <a:chExt cx="0" cy="0"/>
        </a:xfrm>
      </p:grpSpPr>
      <p:sp>
        <p:nvSpPr>
          <p:cNvPr id="1048652" name="Google Shape;100;g25600192f59_0_6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3" name="Google Shape;101;g25600192f59_0_6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05"/>
        <p:cNvGrpSpPr/>
        <p:nvPr/>
      </p:nvGrpSpPr>
      <p:grpSpPr>
        <a:xfrm>
          <a:off x="0" y="0"/>
          <a:ext cx="0" cy="0"/>
          <a:chOff x="0" y="0"/>
          <a:chExt cx="0" cy="0"/>
        </a:xfrm>
      </p:grpSpPr>
      <p:sp>
        <p:nvSpPr>
          <p:cNvPr id="1048658" name="Google Shape;106;g2560018442c_0_5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9" name="Google Shape;107;g2560018442c_0_5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5" name=""/>
        <p:cNvGrpSpPr/>
        <p:nvPr/>
      </p:nvGrpSpPr>
      <p:grpSpPr>
        <a:xfrm>
          <a:off x="0" y="0"/>
          <a:ext cx="0" cy="0"/>
          <a:chOff x="0" y="0"/>
          <a:chExt cx="0" cy="0"/>
        </a:xfrm>
      </p:grpSpPr>
      <p:sp>
        <p:nvSpPr>
          <p:cNvPr id="1048586"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1048587" name="Subtitle 2"/>
          <p:cNvSpPr>
            <a:spLocks noGrp="1"/>
          </p:cNvSpPr>
          <p:nvPr>
            <p:ph type="subTitle" idx="1"/>
          </p:nvPr>
        </p:nvSpPr>
        <p:spPr>
          <a:xfrm>
            <a:off x="1143000" y="2701528"/>
            <a:ext cx="6858000" cy="1241822"/>
          </a:xfrm>
        </p:spPr>
        <p:txBody>
          <a:bodyPr/>
          <a:lstStyle>
            <a:lvl1pPr algn="ctr" indent="0" marL="0">
              <a:buNone/>
              <a:defRPr sz="1800"/>
            </a:lvl1pPr>
            <a:lvl2pPr algn="ctr" indent="0" marL="342900">
              <a:buNone/>
              <a:defRPr sz="1500"/>
            </a:lvl2pPr>
            <a:lvl3pPr algn="ctr" indent="0" marL="685800">
              <a:buNone/>
              <a:defRPr sz="1350"/>
            </a:lvl3pPr>
            <a:lvl4pPr algn="ctr" indent="0" marL="1028700">
              <a:buNone/>
              <a:defRPr sz="1200"/>
            </a:lvl4pPr>
            <a:lvl5pPr algn="ctr" indent="0" marL="1371600">
              <a:buNone/>
              <a:defRPr sz="1200"/>
            </a:lvl5pPr>
            <a:lvl6pPr algn="ctr" indent="0" marL="1714500">
              <a:buNone/>
              <a:defRPr sz="1200"/>
            </a:lvl6pPr>
            <a:lvl7pPr algn="ctr" indent="0" marL="2057400">
              <a:buNone/>
              <a:defRPr sz="1200"/>
            </a:lvl7pPr>
            <a:lvl8pPr algn="ctr" indent="0" marL="2400300">
              <a:buNone/>
              <a:defRPr sz="1200"/>
            </a:lvl8pPr>
            <a:lvl9pPr algn="ctr" indent="0" marL="2743200">
              <a:buNone/>
              <a:defRPr sz="1200"/>
            </a:lvl9pPr>
          </a:lstStyle>
          <a:p>
            <a:r>
              <a:rPr lang="en-US" smtClean="0"/>
              <a:t>Click to edit Master subtitle style</a:t>
            </a:r>
            <a:endParaRPr lang="en-US"/>
          </a:p>
        </p:txBody>
      </p:sp>
      <p:sp>
        <p:nvSpPr>
          <p:cNvPr id="1048588" name="Date Placeholder 3"/>
          <p:cNvSpPr>
            <a:spLocks noGrp="1"/>
          </p:cNvSpPr>
          <p:nvPr>
            <p:ph type="dt" sz="half" idx="10"/>
          </p:nvPr>
        </p:nvSpPr>
        <p:spPr/>
        <p:txBody>
          <a:bodyPr/>
          <a:p>
            <a:fld id="{B61BEF0D-F0BB-DE4B-95CE-6DB70DBA9567}" type="datetimeFigureOut">
              <a:rPr lang="en-US" smtClean="0"/>
              <a:t>7/22/2023</a:t>
            </a:fld>
            <a:endParaRPr dirty="0" lang="en-US"/>
          </a:p>
        </p:txBody>
      </p:sp>
      <p:sp>
        <p:nvSpPr>
          <p:cNvPr id="1048589" name="Footer Placeholder 4"/>
          <p:cNvSpPr>
            <a:spLocks noGrp="1"/>
          </p:cNvSpPr>
          <p:nvPr>
            <p:ph type="ftr" sz="quarter" idx="11"/>
          </p:nvPr>
        </p:nvSpPr>
        <p:spPr/>
        <p:txBody>
          <a:bodyPr/>
          <a:p>
            <a:endParaRPr dirty="0" lang="en-US"/>
          </a:p>
        </p:txBody>
      </p:sp>
      <p:sp>
        <p:nvSpPr>
          <p:cNvPr id="1048590"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64" name=""/>
        <p:cNvGrpSpPr/>
        <p:nvPr/>
      </p:nvGrpSpPr>
      <p:grpSpPr>
        <a:xfrm>
          <a:off x="0" y="0"/>
          <a:ext cx="0" cy="0"/>
          <a:chOff x="0" y="0"/>
          <a:chExt cx="0" cy="0"/>
        </a:xfrm>
      </p:grpSpPr>
      <p:sp>
        <p:nvSpPr>
          <p:cNvPr id="1048724" name="Title 1"/>
          <p:cNvSpPr>
            <a:spLocks noGrp="1"/>
          </p:cNvSpPr>
          <p:nvPr>
            <p:ph type="title"/>
          </p:nvPr>
        </p:nvSpPr>
        <p:spPr/>
        <p:txBody>
          <a:bodyPr/>
          <a:p>
            <a:r>
              <a:rPr lang="en-US" smtClean="0"/>
              <a:t>Click to edit Master title style</a:t>
            </a:r>
            <a:endParaRPr lang="en-US"/>
          </a:p>
        </p:txBody>
      </p:sp>
      <p:sp>
        <p:nvSpPr>
          <p:cNvPr id="1048725"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6" name="Date Placeholder 3"/>
          <p:cNvSpPr>
            <a:spLocks noGrp="1"/>
          </p:cNvSpPr>
          <p:nvPr>
            <p:ph type="dt" sz="half" idx="10"/>
          </p:nvPr>
        </p:nvSpPr>
        <p:spPr/>
        <p:txBody>
          <a:bodyPr/>
          <a:p>
            <a:fld id="{55C6B4A9-1611-4792-9094-5F34BCA07E0B}" type="datetimeFigureOut">
              <a:rPr lang="en-US" smtClean="0"/>
              <a:t>7/22/2023</a:t>
            </a:fld>
            <a:endParaRPr dirty="0" lang="en-US"/>
          </a:p>
        </p:txBody>
      </p:sp>
      <p:sp>
        <p:nvSpPr>
          <p:cNvPr id="1048727" name="Footer Placeholder 4"/>
          <p:cNvSpPr>
            <a:spLocks noGrp="1"/>
          </p:cNvSpPr>
          <p:nvPr>
            <p:ph type="ftr" sz="quarter" idx="11"/>
          </p:nvPr>
        </p:nvSpPr>
        <p:spPr/>
        <p:txBody>
          <a:bodyPr/>
          <a:p>
            <a:endParaRPr dirty="0" lang="en-US"/>
          </a:p>
        </p:txBody>
      </p:sp>
      <p:sp>
        <p:nvSpPr>
          <p:cNvPr id="1048728"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62" name=""/>
        <p:cNvGrpSpPr/>
        <p:nvPr/>
      </p:nvGrpSpPr>
      <p:grpSpPr>
        <a:xfrm>
          <a:off x="0" y="0"/>
          <a:ext cx="0" cy="0"/>
          <a:chOff x="0" y="0"/>
          <a:chExt cx="0" cy="0"/>
        </a:xfrm>
      </p:grpSpPr>
      <p:sp>
        <p:nvSpPr>
          <p:cNvPr id="1048714" name="Vertical Title 1"/>
          <p:cNvSpPr>
            <a:spLocks noGrp="1"/>
          </p:cNvSpPr>
          <p:nvPr>
            <p:ph type="title" orient="vert"/>
          </p:nvPr>
        </p:nvSpPr>
        <p:spPr>
          <a:xfrm>
            <a:off x="6543675" y="273844"/>
            <a:ext cx="1971675" cy="4358879"/>
          </a:xfrm>
        </p:spPr>
        <p:txBody>
          <a:bodyPr vert="eaVert"/>
          <a:p>
            <a:r>
              <a:rPr lang="en-US" smtClean="0"/>
              <a:t>Click to edit Master title style</a:t>
            </a:r>
            <a:endParaRPr lang="en-US"/>
          </a:p>
        </p:txBody>
      </p:sp>
      <p:sp>
        <p:nvSpPr>
          <p:cNvPr id="1048715" name="Vertical Text Placeholder 2"/>
          <p:cNvSpPr>
            <a:spLocks noGrp="1"/>
          </p:cNvSpPr>
          <p:nvPr>
            <p:ph type="body" orient="vert" idx="1"/>
          </p:nvPr>
        </p:nvSpPr>
        <p:spPr>
          <a:xfrm>
            <a:off x="628650" y="273844"/>
            <a:ext cx="5800725" cy="4358879"/>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6" name="Date Placeholder 3"/>
          <p:cNvSpPr>
            <a:spLocks noGrp="1"/>
          </p:cNvSpPr>
          <p:nvPr>
            <p:ph type="dt" sz="half" idx="10"/>
          </p:nvPr>
        </p:nvSpPr>
        <p:spPr/>
        <p:txBody>
          <a:bodyPr/>
          <a:p>
            <a:fld id="{B61BEF0D-F0BB-DE4B-95CE-6DB70DBA9567}" type="datetimeFigureOut">
              <a:rPr lang="en-US" smtClean="0"/>
              <a:t>7/22/2023</a:t>
            </a:fld>
            <a:endParaRPr dirty="0" lang="en-US"/>
          </a:p>
        </p:txBody>
      </p:sp>
      <p:sp>
        <p:nvSpPr>
          <p:cNvPr id="1048717" name="Footer Placeholder 4"/>
          <p:cNvSpPr>
            <a:spLocks noGrp="1"/>
          </p:cNvSpPr>
          <p:nvPr>
            <p:ph type="ftr" sz="quarter" idx="11"/>
          </p:nvPr>
        </p:nvSpPr>
        <p:spPr/>
        <p:txBody>
          <a:bodyPr/>
          <a:p>
            <a:endParaRPr dirty="0" lang="en-US"/>
          </a:p>
        </p:txBody>
      </p:sp>
      <p:sp>
        <p:nvSpPr>
          <p:cNvPr id="1048718"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3" name=""/>
        <p:cNvGrpSpPr/>
        <p:nvPr/>
      </p:nvGrpSpPr>
      <p:grpSpPr>
        <a:xfrm>
          <a:off x="0" y="0"/>
          <a:ext cx="0" cy="0"/>
          <a:chOff x="0" y="0"/>
          <a:chExt cx="0" cy="0"/>
        </a:xfrm>
      </p:grpSpPr>
      <p:sp>
        <p:nvSpPr>
          <p:cNvPr id="1048719" name="Title 1"/>
          <p:cNvSpPr>
            <a:spLocks noGrp="1"/>
          </p:cNvSpPr>
          <p:nvPr>
            <p:ph type="title"/>
          </p:nvPr>
        </p:nvSpPr>
        <p:spPr/>
        <p:txBody>
          <a:bodyPr/>
          <a:p>
            <a:r>
              <a:rPr lang="en-US" smtClean="0"/>
              <a:t>Click to edit Master title style</a:t>
            </a:r>
            <a:endParaRPr lang="en-US"/>
          </a:p>
        </p:txBody>
      </p:sp>
      <p:sp>
        <p:nvSpPr>
          <p:cNvPr id="1048720"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1" name="Date Placeholder 3"/>
          <p:cNvSpPr>
            <a:spLocks noGrp="1"/>
          </p:cNvSpPr>
          <p:nvPr>
            <p:ph type="dt" sz="half" idx="10"/>
          </p:nvPr>
        </p:nvSpPr>
        <p:spPr/>
        <p:txBody>
          <a:bodyPr/>
          <a:p>
            <a:fld id="{B61BEF0D-F0BB-DE4B-95CE-6DB70DBA9567}" type="datetimeFigureOut">
              <a:rPr lang="en-US" smtClean="0"/>
              <a:t>7/22/2023</a:t>
            </a:fld>
            <a:endParaRPr dirty="0" lang="en-US"/>
          </a:p>
        </p:txBody>
      </p:sp>
      <p:sp>
        <p:nvSpPr>
          <p:cNvPr id="1048722" name="Footer Placeholder 4"/>
          <p:cNvSpPr>
            <a:spLocks noGrp="1"/>
          </p:cNvSpPr>
          <p:nvPr>
            <p:ph type="ftr" sz="quarter" idx="11"/>
          </p:nvPr>
        </p:nvSpPr>
        <p:spPr/>
        <p:txBody>
          <a:bodyPr/>
          <a:p>
            <a:endParaRPr dirty="0" lang="en-US"/>
          </a:p>
        </p:txBody>
      </p:sp>
      <p:sp>
        <p:nvSpPr>
          <p:cNvPr id="1048723"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65" name=""/>
        <p:cNvGrpSpPr/>
        <p:nvPr/>
      </p:nvGrpSpPr>
      <p:grpSpPr>
        <a:xfrm>
          <a:off x="0" y="0"/>
          <a:ext cx="0" cy="0"/>
          <a:chOff x="0" y="0"/>
          <a:chExt cx="0" cy="0"/>
        </a:xfrm>
      </p:grpSpPr>
      <p:sp>
        <p:nvSpPr>
          <p:cNvPr id="1048729"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1048730" name="Text Placeholder 2"/>
          <p:cNvSpPr>
            <a:spLocks noGrp="1"/>
          </p:cNvSpPr>
          <p:nvPr>
            <p:ph type="body" idx="1"/>
          </p:nvPr>
        </p:nvSpPr>
        <p:spPr>
          <a:xfrm>
            <a:off x="623888" y="3442098"/>
            <a:ext cx="7886700" cy="1125140"/>
          </a:xfrm>
        </p:spPr>
        <p:txBody>
          <a:bodyPr/>
          <a:lstStyle>
            <a:lvl1pPr indent="0" marL="0">
              <a:buNone/>
              <a:defRPr sz="1800">
                <a:solidFill>
                  <a:schemeClr val="tx1">
                    <a:tint val="75000"/>
                  </a:schemeClr>
                </a:solidFill>
              </a:defRPr>
            </a:lvl1pPr>
            <a:lvl2pPr indent="0" marL="342900">
              <a:buNone/>
              <a:defRPr sz="1500">
                <a:solidFill>
                  <a:schemeClr val="tx1">
                    <a:tint val="75000"/>
                  </a:schemeClr>
                </a:solidFill>
              </a:defRPr>
            </a:lvl2pPr>
            <a:lvl3pPr indent="0" marL="685800">
              <a:buNone/>
              <a:defRPr sz="1350">
                <a:solidFill>
                  <a:schemeClr val="tx1">
                    <a:tint val="75000"/>
                  </a:schemeClr>
                </a:solidFill>
              </a:defRPr>
            </a:lvl3pPr>
            <a:lvl4pPr indent="0" marL="1028700">
              <a:buNone/>
              <a:defRPr sz="1200">
                <a:solidFill>
                  <a:schemeClr val="tx1">
                    <a:tint val="75000"/>
                  </a:schemeClr>
                </a:solidFill>
              </a:defRPr>
            </a:lvl4pPr>
            <a:lvl5pPr indent="0" marL="1371600">
              <a:buNone/>
              <a:defRPr sz="1200">
                <a:solidFill>
                  <a:schemeClr val="tx1">
                    <a:tint val="75000"/>
                  </a:schemeClr>
                </a:solidFill>
              </a:defRPr>
            </a:lvl5pPr>
            <a:lvl6pPr indent="0" marL="1714500">
              <a:buNone/>
              <a:defRPr sz="1200">
                <a:solidFill>
                  <a:schemeClr val="tx1">
                    <a:tint val="75000"/>
                  </a:schemeClr>
                </a:solidFill>
              </a:defRPr>
            </a:lvl6pPr>
            <a:lvl7pPr indent="0" marL="2057400">
              <a:buNone/>
              <a:defRPr sz="1200">
                <a:solidFill>
                  <a:schemeClr val="tx1">
                    <a:tint val="75000"/>
                  </a:schemeClr>
                </a:solidFill>
              </a:defRPr>
            </a:lvl7pPr>
            <a:lvl8pPr indent="0" marL="2400300">
              <a:buNone/>
              <a:defRPr sz="1200">
                <a:solidFill>
                  <a:schemeClr val="tx1">
                    <a:tint val="75000"/>
                  </a:schemeClr>
                </a:solidFill>
              </a:defRPr>
            </a:lvl8pPr>
            <a:lvl9pPr indent="0" marL="2743200">
              <a:buNone/>
              <a:defRPr sz="1200">
                <a:solidFill>
                  <a:schemeClr val="tx1">
                    <a:tint val="75000"/>
                  </a:schemeClr>
                </a:solidFill>
              </a:defRPr>
            </a:lvl9pPr>
          </a:lstStyle>
          <a:p>
            <a:pPr lvl="0"/>
            <a:r>
              <a:rPr lang="en-US" smtClean="0"/>
              <a:t>Click to edit Master text styles</a:t>
            </a:r>
          </a:p>
        </p:txBody>
      </p:sp>
      <p:sp>
        <p:nvSpPr>
          <p:cNvPr id="1048731" name="Date Placeholder 3"/>
          <p:cNvSpPr>
            <a:spLocks noGrp="1"/>
          </p:cNvSpPr>
          <p:nvPr>
            <p:ph type="dt" sz="half" idx="10"/>
          </p:nvPr>
        </p:nvSpPr>
        <p:spPr/>
        <p:txBody>
          <a:bodyPr/>
          <a:p>
            <a:fld id="{B61BEF0D-F0BB-DE4B-95CE-6DB70DBA9567}" type="datetimeFigureOut">
              <a:rPr lang="en-US" smtClean="0"/>
              <a:t>7/22/2023</a:t>
            </a:fld>
            <a:endParaRPr dirty="0" lang="en-US"/>
          </a:p>
        </p:txBody>
      </p:sp>
      <p:sp>
        <p:nvSpPr>
          <p:cNvPr id="1048732" name="Footer Placeholder 4"/>
          <p:cNvSpPr>
            <a:spLocks noGrp="1"/>
          </p:cNvSpPr>
          <p:nvPr>
            <p:ph type="ftr" sz="quarter" idx="11"/>
          </p:nvPr>
        </p:nvSpPr>
        <p:spPr/>
        <p:txBody>
          <a:bodyPr/>
          <a:p>
            <a:endParaRPr dirty="0" lang="en-US"/>
          </a:p>
        </p:txBody>
      </p:sp>
      <p:sp>
        <p:nvSpPr>
          <p:cNvPr id="1048733"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66" name=""/>
        <p:cNvGrpSpPr/>
        <p:nvPr/>
      </p:nvGrpSpPr>
      <p:grpSpPr>
        <a:xfrm>
          <a:off x="0" y="0"/>
          <a:ext cx="0" cy="0"/>
          <a:chOff x="0" y="0"/>
          <a:chExt cx="0" cy="0"/>
        </a:xfrm>
      </p:grpSpPr>
      <p:sp>
        <p:nvSpPr>
          <p:cNvPr id="1048734" name="Title 1"/>
          <p:cNvSpPr>
            <a:spLocks noGrp="1"/>
          </p:cNvSpPr>
          <p:nvPr>
            <p:ph type="title"/>
          </p:nvPr>
        </p:nvSpPr>
        <p:spPr/>
        <p:txBody>
          <a:bodyPr/>
          <a:p>
            <a:r>
              <a:rPr lang="en-US" smtClean="0"/>
              <a:t>Click to edit Master title style</a:t>
            </a:r>
            <a:endParaRPr lang="en-US"/>
          </a:p>
        </p:txBody>
      </p:sp>
      <p:sp>
        <p:nvSpPr>
          <p:cNvPr id="1048735" name="Content Placeholder 2"/>
          <p:cNvSpPr>
            <a:spLocks noGrp="1"/>
          </p:cNvSpPr>
          <p:nvPr>
            <p:ph sz="half" idx="1"/>
          </p:nvPr>
        </p:nvSpPr>
        <p:spPr>
          <a:xfrm>
            <a:off x="628650" y="1369219"/>
            <a:ext cx="3886200" cy="3263504"/>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6" name="Content Placeholder 3"/>
          <p:cNvSpPr>
            <a:spLocks noGrp="1"/>
          </p:cNvSpPr>
          <p:nvPr>
            <p:ph sz="half" idx="2"/>
          </p:nvPr>
        </p:nvSpPr>
        <p:spPr>
          <a:xfrm>
            <a:off x="4629150" y="1369219"/>
            <a:ext cx="3886200" cy="3263504"/>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7" name="Date Placeholder 4"/>
          <p:cNvSpPr>
            <a:spLocks noGrp="1"/>
          </p:cNvSpPr>
          <p:nvPr>
            <p:ph type="dt" sz="half" idx="10"/>
          </p:nvPr>
        </p:nvSpPr>
        <p:spPr/>
        <p:txBody>
          <a:bodyPr/>
          <a:p>
            <a:fld id="{EB712588-04B1-427B-82EE-E8DB90309F08}" type="datetimeFigureOut">
              <a:rPr lang="en-US" smtClean="0"/>
              <a:t>7/22/2023</a:t>
            </a:fld>
            <a:endParaRPr dirty="0" lang="en-US"/>
          </a:p>
        </p:txBody>
      </p:sp>
      <p:sp>
        <p:nvSpPr>
          <p:cNvPr id="1048738" name="Footer Placeholder 5"/>
          <p:cNvSpPr>
            <a:spLocks noGrp="1"/>
          </p:cNvSpPr>
          <p:nvPr>
            <p:ph type="ftr" sz="quarter" idx="11"/>
          </p:nvPr>
        </p:nvSpPr>
        <p:spPr/>
        <p:txBody>
          <a:bodyPr/>
          <a:p>
            <a:endParaRPr dirty="0" lang="en-US"/>
          </a:p>
        </p:txBody>
      </p:sp>
      <p:sp>
        <p:nvSpPr>
          <p:cNvPr id="1048739"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67" name=""/>
        <p:cNvGrpSpPr/>
        <p:nvPr/>
      </p:nvGrpSpPr>
      <p:grpSpPr>
        <a:xfrm>
          <a:off x="0" y="0"/>
          <a:ext cx="0" cy="0"/>
          <a:chOff x="0" y="0"/>
          <a:chExt cx="0" cy="0"/>
        </a:xfrm>
      </p:grpSpPr>
      <p:sp>
        <p:nvSpPr>
          <p:cNvPr id="1048740" name="Title 1"/>
          <p:cNvSpPr>
            <a:spLocks noGrp="1"/>
          </p:cNvSpPr>
          <p:nvPr>
            <p:ph type="title"/>
          </p:nvPr>
        </p:nvSpPr>
        <p:spPr>
          <a:xfrm>
            <a:off x="629841" y="273844"/>
            <a:ext cx="7886700" cy="994172"/>
          </a:xfrm>
        </p:spPr>
        <p:txBody>
          <a:bodyPr/>
          <a:p>
            <a:r>
              <a:rPr lang="en-US" smtClean="0"/>
              <a:t>Click to edit Master title style</a:t>
            </a:r>
            <a:endParaRPr lang="en-US"/>
          </a:p>
        </p:txBody>
      </p:sp>
      <p:sp>
        <p:nvSpPr>
          <p:cNvPr id="1048741" name="Text Placeholder 2"/>
          <p:cNvSpPr>
            <a:spLocks noGrp="1"/>
          </p:cNvSpPr>
          <p:nvPr>
            <p:ph type="body" idx="1"/>
          </p:nvPr>
        </p:nvSpPr>
        <p:spPr>
          <a:xfrm>
            <a:off x="629842" y="1260872"/>
            <a:ext cx="3868340" cy="617934"/>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smtClean="0"/>
              <a:t>Click to edit Master text styles</a:t>
            </a:r>
          </a:p>
        </p:txBody>
      </p:sp>
      <p:sp>
        <p:nvSpPr>
          <p:cNvPr id="1048742" name="Content Placeholder 3"/>
          <p:cNvSpPr>
            <a:spLocks noGrp="1"/>
          </p:cNvSpPr>
          <p:nvPr>
            <p:ph sz="half" idx="2"/>
          </p:nvPr>
        </p:nvSpPr>
        <p:spPr>
          <a:xfrm>
            <a:off x="629842" y="1878806"/>
            <a:ext cx="3868340"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3" name="Text Placeholder 4"/>
          <p:cNvSpPr>
            <a:spLocks noGrp="1"/>
          </p:cNvSpPr>
          <p:nvPr>
            <p:ph type="body" sz="quarter" idx="3"/>
          </p:nvPr>
        </p:nvSpPr>
        <p:spPr>
          <a:xfrm>
            <a:off x="4629150" y="1260872"/>
            <a:ext cx="3887391" cy="617934"/>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smtClean="0"/>
              <a:t>Click to edit Master text styles</a:t>
            </a:r>
          </a:p>
        </p:txBody>
      </p:sp>
      <p:sp>
        <p:nvSpPr>
          <p:cNvPr id="1048744" name="Content Placeholder 5"/>
          <p:cNvSpPr>
            <a:spLocks noGrp="1"/>
          </p:cNvSpPr>
          <p:nvPr>
            <p:ph sz="quarter" idx="4"/>
          </p:nvPr>
        </p:nvSpPr>
        <p:spPr>
          <a:xfrm>
            <a:off x="4629150" y="1878806"/>
            <a:ext cx="3887391"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5" name="Date Placeholder 6"/>
          <p:cNvSpPr>
            <a:spLocks noGrp="1"/>
          </p:cNvSpPr>
          <p:nvPr>
            <p:ph type="dt" sz="half" idx="10"/>
          </p:nvPr>
        </p:nvSpPr>
        <p:spPr/>
        <p:txBody>
          <a:bodyPr/>
          <a:p>
            <a:fld id="{B61BEF0D-F0BB-DE4B-95CE-6DB70DBA9567}" type="datetimeFigureOut">
              <a:rPr lang="en-US" smtClean="0"/>
              <a:t>7/22/2023</a:t>
            </a:fld>
            <a:endParaRPr dirty="0" lang="en-US"/>
          </a:p>
        </p:txBody>
      </p:sp>
      <p:sp>
        <p:nvSpPr>
          <p:cNvPr id="1048746" name="Footer Placeholder 7"/>
          <p:cNvSpPr>
            <a:spLocks noGrp="1"/>
          </p:cNvSpPr>
          <p:nvPr>
            <p:ph type="ftr" sz="quarter" idx="11"/>
          </p:nvPr>
        </p:nvSpPr>
        <p:spPr/>
        <p:txBody>
          <a:bodyPr/>
          <a:p>
            <a:endParaRPr dirty="0" lang="en-US"/>
          </a:p>
        </p:txBody>
      </p:sp>
      <p:sp>
        <p:nvSpPr>
          <p:cNvPr id="1048747" name="Slide Number Placeholder 8"/>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8" name=""/>
        <p:cNvGrpSpPr/>
        <p:nvPr/>
      </p:nvGrpSpPr>
      <p:grpSpPr>
        <a:xfrm>
          <a:off x="0" y="0"/>
          <a:ext cx="0" cy="0"/>
          <a:chOff x="0" y="0"/>
          <a:chExt cx="0" cy="0"/>
        </a:xfrm>
      </p:grpSpPr>
      <p:sp>
        <p:nvSpPr>
          <p:cNvPr id="1048618" name="Title 1"/>
          <p:cNvSpPr>
            <a:spLocks noGrp="1"/>
          </p:cNvSpPr>
          <p:nvPr>
            <p:ph type="title"/>
          </p:nvPr>
        </p:nvSpPr>
        <p:spPr/>
        <p:txBody>
          <a:bodyPr/>
          <a:p>
            <a:r>
              <a:rPr lang="en-US" smtClean="0"/>
              <a:t>Click to edit Master title style</a:t>
            </a:r>
            <a:endParaRPr lang="en-US"/>
          </a:p>
        </p:txBody>
      </p:sp>
      <p:sp>
        <p:nvSpPr>
          <p:cNvPr id="1048619" name="Date Placeholder 2"/>
          <p:cNvSpPr>
            <a:spLocks noGrp="1"/>
          </p:cNvSpPr>
          <p:nvPr>
            <p:ph type="dt" sz="half" idx="10"/>
          </p:nvPr>
        </p:nvSpPr>
        <p:spPr/>
        <p:txBody>
          <a:bodyPr/>
          <a:p>
            <a:fld id="{B61BEF0D-F0BB-DE4B-95CE-6DB70DBA9567}" type="datetimeFigureOut">
              <a:rPr lang="en-US" smtClean="0"/>
              <a:t>7/22/2023</a:t>
            </a:fld>
            <a:endParaRPr dirty="0" lang="en-US"/>
          </a:p>
        </p:txBody>
      </p:sp>
      <p:sp>
        <p:nvSpPr>
          <p:cNvPr id="1048620" name="Footer Placeholder 3"/>
          <p:cNvSpPr>
            <a:spLocks noGrp="1"/>
          </p:cNvSpPr>
          <p:nvPr>
            <p:ph type="ftr" sz="quarter" idx="11"/>
          </p:nvPr>
        </p:nvSpPr>
        <p:spPr/>
        <p:txBody>
          <a:bodyPr/>
          <a:p>
            <a:endParaRPr dirty="0" lang="en-US"/>
          </a:p>
        </p:txBody>
      </p:sp>
      <p:sp>
        <p:nvSpPr>
          <p:cNvPr id="1048621" name="Slide Number Placeholder 4"/>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1" name=""/>
        <p:cNvGrpSpPr/>
        <p:nvPr/>
      </p:nvGrpSpPr>
      <p:grpSpPr>
        <a:xfrm>
          <a:off x="0" y="0"/>
          <a:ext cx="0" cy="0"/>
          <a:chOff x="0" y="0"/>
          <a:chExt cx="0" cy="0"/>
        </a:xfrm>
      </p:grpSpPr>
      <p:sp>
        <p:nvSpPr>
          <p:cNvPr id="1048581" name="Date Placeholder 1"/>
          <p:cNvSpPr>
            <a:spLocks noGrp="1"/>
          </p:cNvSpPr>
          <p:nvPr>
            <p:ph type="dt" sz="half" idx="10"/>
          </p:nvPr>
        </p:nvSpPr>
        <p:spPr/>
        <p:txBody>
          <a:bodyPr/>
          <a:p>
            <a:fld id="{B61BEF0D-F0BB-DE4B-95CE-6DB70DBA9567}" type="datetimeFigureOut">
              <a:rPr lang="en-US" smtClean="0"/>
              <a:t>7/22/2023</a:t>
            </a:fld>
            <a:endParaRPr dirty="0" lang="en-US"/>
          </a:p>
        </p:txBody>
      </p:sp>
      <p:sp>
        <p:nvSpPr>
          <p:cNvPr id="1048582" name="Footer Placeholder 2"/>
          <p:cNvSpPr>
            <a:spLocks noGrp="1"/>
          </p:cNvSpPr>
          <p:nvPr>
            <p:ph type="ftr" sz="quarter" idx="11"/>
          </p:nvPr>
        </p:nvSpPr>
        <p:spPr/>
        <p:txBody>
          <a:bodyPr/>
          <a:p>
            <a:endParaRPr dirty="0" lang="en-US"/>
          </a:p>
        </p:txBody>
      </p:sp>
      <p:sp>
        <p:nvSpPr>
          <p:cNvPr id="1048583" name="Slide Number Placeholder 3"/>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68" name=""/>
        <p:cNvGrpSpPr/>
        <p:nvPr/>
      </p:nvGrpSpPr>
      <p:grpSpPr>
        <a:xfrm>
          <a:off x="0" y="0"/>
          <a:ext cx="0" cy="0"/>
          <a:chOff x="0" y="0"/>
          <a:chExt cx="0" cy="0"/>
        </a:xfrm>
      </p:grpSpPr>
      <p:sp>
        <p:nvSpPr>
          <p:cNvPr id="1048748"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1048749"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0" name="Text Placeholder 3"/>
          <p:cNvSpPr>
            <a:spLocks noGrp="1"/>
          </p:cNvSpPr>
          <p:nvPr>
            <p:ph type="body" sz="half" idx="2"/>
          </p:nvPr>
        </p:nvSpPr>
        <p:spPr>
          <a:xfrm>
            <a:off x="629841" y="1543050"/>
            <a:ext cx="2949178" cy="2858691"/>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smtClean="0"/>
              <a:t>Click to edit Master text styles</a:t>
            </a:r>
          </a:p>
        </p:txBody>
      </p:sp>
      <p:sp>
        <p:nvSpPr>
          <p:cNvPr id="1048751" name="Date Placeholder 4"/>
          <p:cNvSpPr>
            <a:spLocks noGrp="1"/>
          </p:cNvSpPr>
          <p:nvPr>
            <p:ph type="dt" sz="half" idx="10"/>
          </p:nvPr>
        </p:nvSpPr>
        <p:spPr/>
        <p:txBody>
          <a:bodyPr/>
          <a:p>
            <a:fld id="{42A54C80-263E-416B-A8E0-580EDEADCBDC}" type="datetimeFigureOut">
              <a:rPr lang="en-US" smtClean="0"/>
              <a:t>7/22/2023</a:t>
            </a:fld>
            <a:endParaRPr dirty="0" lang="en-US"/>
          </a:p>
        </p:txBody>
      </p:sp>
      <p:sp>
        <p:nvSpPr>
          <p:cNvPr id="1048752" name="Footer Placeholder 5"/>
          <p:cNvSpPr>
            <a:spLocks noGrp="1"/>
          </p:cNvSpPr>
          <p:nvPr>
            <p:ph type="ftr" sz="quarter" idx="11"/>
          </p:nvPr>
        </p:nvSpPr>
        <p:spPr/>
        <p:txBody>
          <a:bodyPr/>
          <a:p>
            <a:endParaRPr dirty="0" lang="en-US"/>
          </a:p>
        </p:txBody>
      </p:sp>
      <p:sp>
        <p:nvSpPr>
          <p:cNvPr id="1048753"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3" name=""/>
        <p:cNvGrpSpPr/>
        <p:nvPr/>
      </p:nvGrpSpPr>
      <p:grpSpPr>
        <a:xfrm>
          <a:off x="0" y="0"/>
          <a:ext cx="0" cy="0"/>
          <a:chOff x="0" y="0"/>
          <a:chExt cx="0" cy="0"/>
        </a:xfrm>
      </p:grpSpPr>
      <p:sp>
        <p:nvSpPr>
          <p:cNvPr id="1048639"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1048640" name="Picture Placeholder 2"/>
          <p:cNvSpPr>
            <a:spLocks noGrp="1"/>
          </p:cNvSpPr>
          <p:nvPr>
            <p:ph type="pic" idx="1"/>
          </p:nvPr>
        </p:nvSpPr>
        <p:spPr>
          <a:xfrm>
            <a:off x="3887391" y="740569"/>
            <a:ext cx="4629150" cy="3655219"/>
          </a:xfrm>
        </p:spPr>
        <p:txBody>
          <a:bodyPr/>
          <a:lstStyle>
            <a:lvl1pPr indent="0" marL="0">
              <a:buNone/>
              <a:defRPr sz="2400"/>
            </a:lvl1pPr>
            <a:lvl2pPr indent="0" marL="342900">
              <a:buNone/>
              <a:defRPr sz="2100"/>
            </a:lvl2pPr>
            <a:lvl3pPr indent="0" marL="685800">
              <a:buNone/>
              <a:defRPr sz="1800"/>
            </a:lvl3pPr>
            <a:lvl4pPr indent="0" marL="1028700">
              <a:buNone/>
              <a:defRPr sz="1500"/>
            </a:lvl4pPr>
            <a:lvl5pPr indent="0" marL="1371600">
              <a:buNone/>
              <a:defRPr sz="1500"/>
            </a:lvl5pPr>
            <a:lvl6pPr indent="0" marL="1714500">
              <a:buNone/>
              <a:defRPr sz="1500"/>
            </a:lvl6pPr>
            <a:lvl7pPr indent="0" marL="2057400">
              <a:buNone/>
              <a:defRPr sz="1500"/>
            </a:lvl7pPr>
            <a:lvl8pPr indent="0" marL="2400300">
              <a:buNone/>
              <a:defRPr sz="1500"/>
            </a:lvl8pPr>
            <a:lvl9pPr indent="0" marL="2743200">
              <a:buNone/>
              <a:defRPr sz="1500"/>
            </a:lvl9pPr>
          </a:lstStyle>
          <a:p>
            <a:endParaRPr lang="en-US"/>
          </a:p>
        </p:txBody>
      </p:sp>
      <p:sp>
        <p:nvSpPr>
          <p:cNvPr id="1048641" name="Text Placeholder 3"/>
          <p:cNvSpPr>
            <a:spLocks noGrp="1"/>
          </p:cNvSpPr>
          <p:nvPr>
            <p:ph type="body" sz="half" idx="2"/>
          </p:nvPr>
        </p:nvSpPr>
        <p:spPr>
          <a:xfrm>
            <a:off x="629841" y="1543050"/>
            <a:ext cx="2949178" cy="2858691"/>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smtClean="0"/>
              <a:t>Click to edit Master text styles</a:t>
            </a:r>
          </a:p>
        </p:txBody>
      </p:sp>
      <p:sp>
        <p:nvSpPr>
          <p:cNvPr id="1048642" name="Date Placeholder 4"/>
          <p:cNvSpPr>
            <a:spLocks noGrp="1"/>
          </p:cNvSpPr>
          <p:nvPr>
            <p:ph type="dt" sz="half" idx="10"/>
          </p:nvPr>
        </p:nvSpPr>
        <p:spPr/>
        <p:txBody>
          <a:bodyPr/>
          <a:p>
            <a:fld id="{B61BEF0D-F0BB-DE4B-95CE-6DB70DBA9567}" type="datetimeFigureOut">
              <a:rPr lang="en-US" smtClean="0"/>
              <a:t>7/22/2023</a:t>
            </a:fld>
            <a:endParaRPr dirty="0" lang="en-US"/>
          </a:p>
        </p:txBody>
      </p:sp>
      <p:sp>
        <p:nvSpPr>
          <p:cNvPr id="1048643" name="Footer Placeholder 5"/>
          <p:cNvSpPr>
            <a:spLocks noGrp="1"/>
          </p:cNvSpPr>
          <p:nvPr>
            <p:ph type="ftr" sz="quarter" idx="11"/>
          </p:nvPr>
        </p:nvSpPr>
        <p:spPr/>
        <p:txBody>
          <a:bodyPr/>
          <a:p>
            <a:endParaRPr dirty="0" lang="en-US"/>
          </a:p>
        </p:txBody>
      </p:sp>
      <p:sp>
        <p:nvSpPr>
          <p:cNvPr id="1048644"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9"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628650" y="1369219"/>
            <a:ext cx="7886700" cy="3263504"/>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628650" y="4767263"/>
            <a:ext cx="2057400" cy="273844"/>
          </a:xfrm>
          <a:prstGeom prst="rect"/>
        </p:spPr>
        <p:txBody>
          <a:bodyPr anchor="ctr" bIns="45720" lIns="91440" rIns="91440" rtlCol="0" tIns="45720" vert="horz"/>
          <a:lstStyle>
            <a:lvl1pPr algn="l">
              <a:defRPr sz="900">
                <a:solidFill>
                  <a:schemeClr val="tx1">
                    <a:tint val="75000"/>
                  </a:schemeClr>
                </a:solidFill>
              </a:defRPr>
            </a:lvl1pPr>
          </a:lstStyle>
          <a:p>
            <a:fld id="{B61BEF0D-F0BB-DE4B-95CE-6DB70DBA9567}" type="datetimeFigureOut">
              <a:rPr lang="en-US" smtClean="0"/>
              <a:t>7/22/2023</a:t>
            </a:fld>
            <a:endParaRPr dirty="0" lang="en-US"/>
          </a:p>
        </p:txBody>
      </p:sp>
      <p:sp>
        <p:nvSpPr>
          <p:cNvPr id="1048579" name="Footer Placeholder 4"/>
          <p:cNvSpPr>
            <a:spLocks noGrp="1"/>
          </p:cNvSpPr>
          <p:nvPr>
            <p:ph type="ftr" sz="quarter" idx="3"/>
          </p:nvPr>
        </p:nvSpPr>
        <p:spPr>
          <a:xfrm>
            <a:off x="3028950" y="4767263"/>
            <a:ext cx="3086100" cy="273844"/>
          </a:xfrm>
          <a:prstGeom prst="rect"/>
        </p:spPr>
        <p:txBody>
          <a:bodyPr anchor="ctr" bIns="45720" lIns="91440" rIns="91440" rtlCol="0" tIns="45720" vert="horz"/>
          <a:lstStyle>
            <a:lvl1pPr algn="ctr">
              <a:defRPr sz="900">
                <a:solidFill>
                  <a:schemeClr val="tx1">
                    <a:tint val="75000"/>
                  </a:schemeClr>
                </a:solidFill>
              </a:defRPr>
            </a:lvl1pPr>
          </a:lstStyle>
          <a:p>
            <a:endParaRPr dirty="0" lang="en-US"/>
          </a:p>
        </p:txBody>
      </p:sp>
      <p:sp>
        <p:nvSpPr>
          <p:cNvPr id="1048580" name="Slide Number Placeholder 5"/>
          <p:cNvSpPr>
            <a:spLocks noGrp="1"/>
          </p:cNvSpPr>
          <p:nvPr>
            <p:ph type="sldNum" sz="quarter" idx="4"/>
          </p:nvPr>
        </p:nvSpPr>
        <p:spPr>
          <a:xfrm>
            <a:off x="6457950" y="4767263"/>
            <a:ext cx="2057400" cy="273844"/>
          </a:xfrm>
          <a:prstGeom prst="rect"/>
        </p:spPr>
        <p:txBody>
          <a:bodyPr anchor="ctr" bIns="45720" lIns="91440" rIns="91440" rtlCol="0" tIns="45720" vert="horz"/>
          <a:lstStyle>
            <a:lvl1pPr algn="r">
              <a:defRPr sz="900">
                <a:solidFill>
                  <a:schemeClr val="tx1">
                    <a:tint val="75000"/>
                  </a:schemeClr>
                </a:solidFill>
              </a:defRPr>
            </a:lvl1pPr>
          </a:lstStyle>
          <a:p>
            <a:pPr algn="r" indent="0" lvl="0" marL="0" rtl="0">
              <a:spcBef>
                <a:spcPts val="0"/>
              </a:spcBef>
              <a:spcAft>
                <a:spcPts val="0"/>
              </a:spcAft>
              <a:buNone/>
            </a:pPr>
            <a:fld id="{00000000-1234-1234-1234-123412341234}" type="slidenum">
              <a:rPr lang="en-GB" smtClean="0"/>
              <a:t>‹#›</a:t>
            </a:fld>
            <a:endParaRPr lang="en-GB"/>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lvl1pPr algn="l" defTabSz="685800" eaLnBrk="1" hangingPunct="1" latinLnBrk="0" rtl="0">
        <a:lnSpc>
          <a:spcPct val="90000"/>
        </a:lnSpc>
        <a:spcBef>
          <a:spcPct val="0"/>
        </a:spcBef>
        <a:buNone/>
        <a:defRPr sz="3300" kern="1200">
          <a:solidFill>
            <a:schemeClr val="tx1"/>
          </a:solidFill>
          <a:latin typeface="+mj-lt"/>
          <a:ea typeface="+mj-ea"/>
          <a:cs typeface="+mj-cs"/>
        </a:defRPr>
      </a:lvl1pPr>
    </p:titleStyle>
    <p:body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 Target="slide10.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 Target="slide11.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hyperlink" Target="https://statusbrew.com/insights/social-media-holiday-calendar/" TargetMode="External"/><Relationship Id="rId2" Type="http://schemas.openxmlformats.org/officeDocument/2006/relationships/image" Target="../media/image11.jpe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7.png"/><Relationship Id="rId4" Type="http://schemas.openxmlformats.org/officeDocument/2006/relationships/video" Target="../media/media2.mp4"/><Relationship Id="rId5" Type="http://schemas.microsoft.com/office/2007/relationships/media" Target="../media/media2.mp4"/><Relationship Id="rId6" Type="http://schemas.openxmlformats.org/officeDocument/2006/relationships/image" Target="../media/image18.png"/><Relationship Id="rId7" Type="http://schemas.openxmlformats.org/officeDocument/2006/relationships/video" Target="../media/media3.mp4"/><Relationship Id="rId8" Type="http://schemas.microsoft.com/office/2007/relationships/media" Target="../media/media3.mp4"/><Relationship Id="rId9" Type="http://schemas.openxmlformats.org/officeDocument/2006/relationships/image" Target="../media/image19.png"/><Relationship Id="rId10" Type="http://schemas.openxmlformats.org/officeDocument/2006/relationships/hyperlink" Target="paragon%20slippers213%20(1).pptx" TargetMode="External"/><Relationship Id="rId11" Type="http://schemas.openxmlformats.org/officeDocument/2006/relationships/slide" Target="slide0.xml"/><Relationship Id="rId12" Type="http://schemas.openxmlformats.org/officeDocument/2006/relationships/slideLayout" Target="../slideLayouts/slideLayout1.xml"/><Relationship Id="rId13"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hyperlink" Target="https://youtu.be/Yi_2e1HDjwU" TargetMode="External"/><Relationship Id="rId6" Type="http://schemas.openxmlformats.org/officeDocument/2006/relationships/slide" Target="slide0.xml"/><Relationship Id="rId7"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 Target="slide3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slide" Target="slide39.xml"/><Relationship Id="rId3"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 Target="slide6.xml"/><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 Target="slide8.xml"/><Relationship Id="rId3"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0" name="Shape 53"/>
        <p:cNvGrpSpPr/>
        <p:nvPr/>
      </p:nvGrpSpPr>
      <p:grpSpPr>
        <a:xfrm>
          <a:off x="0" y="0"/>
          <a:ext cx="0" cy="0"/>
          <a:chOff x="0" y="0"/>
          <a:chExt cx="0" cy="0"/>
        </a:xfrm>
      </p:grpSpPr>
      <p:sp>
        <p:nvSpPr>
          <p:cNvPr id="1048596" name="Google Shape;54;p13"/>
          <p:cNvSpPr txBox="1"/>
          <p:nvPr/>
        </p:nvSpPr>
        <p:spPr>
          <a:xfrm>
            <a:off x="931375" y="1918025"/>
            <a:ext cx="7610100" cy="117599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900" lang="en-GB">
                <a:solidFill>
                  <a:srgbClr val="434343"/>
                </a:solidFill>
              </a:rPr>
              <a:t>Comprehensive Digital Marketing </a:t>
            </a:r>
            <a:endParaRPr b="1" dirty="0" sz="2900">
              <a:solidFill>
                <a:srgbClr val="434343"/>
              </a:solidFill>
            </a:endParaRPr>
          </a:p>
          <a:p>
            <a:pPr algn="ctr" indent="0" lvl="0" marL="0" rtl="0">
              <a:lnSpc>
                <a:spcPct val="115000"/>
              </a:lnSpc>
              <a:spcBef>
                <a:spcPts val="0"/>
              </a:spcBef>
              <a:spcAft>
                <a:spcPts val="0"/>
              </a:spcAft>
              <a:buNone/>
            </a:pPr>
            <a:r>
              <a:rPr b="1" dirty="0" sz="2900" lang="en-GB">
                <a:solidFill>
                  <a:srgbClr val="434343"/>
                </a:solidFill>
              </a:rPr>
              <a:t>Project </a:t>
            </a:r>
            <a:r>
              <a:rPr b="1" dirty="0" sz="2900" lang="en-GB" smtClean="0">
                <a:solidFill>
                  <a:srgbClr val="434343"/>
                </a:solidFill>
              </a:rPr>
              <a:t>Work</a:t>
            </a:r>
            <a:endParaRPr dirty="0"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4" name="Shape 78"/>
        <p:cNvGrpSpPr/>
        <p:nvPr/>
      </p:nvGrpSpPr>
      <p:grpSpPr>
        <a:xfrm>
          <a:off x="0" y="0"/>
          <a:ext cx="0" cy="0"/>
          <a:chOff x="0" y="0"/>
          <a:chExt cx="0" cy="0"/>
        </a:xfrm>
      </p:grpSpPr>
      <p:sp>
        <p:nvSpPr>
          <p:cNvPr id="1048629" name="Google Shape;79;p17"/>
          <p:cNvSpPr txBox="1"/>
          <p:nvPr/>
        </p:nvSpPr>
        <p:spPr>
          <a:xfrm>
            <a:off x="766950" y="3535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30" name="Google Shape;80;p17"/>
          <p:cNvSpPr txBox="1"/>
          <p:nvPr/>
        </p:nvSpPr>
        <p:spPr>
          <a:xfrm>
            <a:off x="319159" y="1455313"/>
            <a:ext cx="8947296"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317500" lvl="0" marL="457200" rtl="0">
              <a:spcBef>
                <a:spcPts val="0"/>
              </a:spcBef>
              <a:spcAft>
                <a:spcPts val="0"/>
              </a:spcAft>
              <a:buSzPts val="1400"/>
              <a:buChar char="●"/>
            </a:pPr>
            <a:r>
              <a:rPr b="1" dirty="0" lang="en-GB"/>
              <a:t>Competitor Analysis:</a:t>
            </a:r>
            <a:r>
              <a:rPr dirty="0" lang="en-GB"/>
              <a:t> Select three competitors operating in the same industry or niche as the chosen brand, examine their USPs and online communication.</a:t>
            </a:r>
            <a:endParaRPr dirty="0"/>
          </a:p>
          <a:p>
            <a:pPr algn="l" indent="0" lvl="0" marL="0" rtl="0">
              <a:spcBef>
                <a:spcPts val="0"/>
              </a:spcBef>
              <a:spcAft>
                <a:spcPts val="0"/>
              </a:spcAft>
              <a:buNone/>
            </a:pPr>
            <a:endParaRPr b="1" dirty="0"/>
          </a:p>
          <a:p>
            <a:pPr lvl="0"/>
            <a:r>
              <a:rPr b="1" dirty="0" lang="en-GB" u="sng"/>
              <a:t>Competito</a:t>
            </a:r>
            <a:r>
              <a:rPr b="1" dirty="0" lang="en-GB"/>
              <a:t>r </a:t>
            </a:r>
            <a:r>
              <a:rPr b="1" dirty="0" lang="en-GB">
                <a:hlinkClick r:id="rId1" action="ppaction://hlinksldjump"/>
              </a:rPr>
              <a:t>1:https://www.mafshoes.com</a:t>
            </a:r>
            <a:r>
              <a:rPr b="1" dirty="0" lang="en-GB" smtClean="0"/>
              <a:t>/       </a:t>
            </a:r>
            <a:endParaRPr altLang="en-US" dirty="0" lang="zh-CN"/>
          </a:p>
          <a:p>
            <a:pPr lvl="0"/>
            <a:endParaRPr altLang="en-US" dirty="0" lang="zh-CN"/>
          </a:p>
          <a:p>
            <a:pPr lvl="0"/>
            <a:r>
              <a:rPr b="1" dirty="0" lang="en-GB" err="1" u="sng" smtClean="0"/>
              <a:t>Usp</a:t>
            </a:r>
            <a:r>
              <a:rPr b="1" dirty="0" lang="en-GB"/>
              <a:t> </a:t>
            </a:r>
            <a:r>
              <a:rPr b="1" dirty="0" lang="en-GB" smtClean="0"/>
              <a:t>:</a:t>
            </a:r>
            <a:r>
              <a:rPr b="1" dirty="0" lang="en-US" smtClean="0"/>
              <a:t> With every pair you purchase, TOMS will give a pair of new shoes to a child in need. One for One.”</a:t>
            </a:r>
            <a:endParaRPr b="1" dirty="0"/>
          </a:p>
          <a:p>
            <a:pPr algn="l" indent="0" lvl="0" marL="0" rtl="0">
              <a:spcBef>
                <a:spcPts val="0"/>
              </a:spcBef>
              <a:spcAft>
                <a:spcPts val="0"/>
              </a:spcAft>
              <a:buNone/>
            </a:pPr>
            <a:endParaRPr b="1" dirty="0"/>
          </a:p>
          <a:p>
            <a:pPr lvl="0"/>
            <a:r>
              <a:rPr b="1" dirty="0" lang="en-US" smtClean="0"/>
              <a:t>Communication :Maf Shoes appears on linkedin, facebook. Reach your target audience. An email address is your first line of communication with a customer. </a:t>
            </a:r>
            <a:endParaRPr b="1" dirty="0"/>
          </a:p>
          <a:p>
            <a:pPr lvl="0"/>
            <a:endParaRPr b="1" dirty="0"/>
          </a:p>
          <a:p>
            <a:pPr algn="l" indent="0" lvl="0" marL="0" rtl="0">
              <a:spcBef>
                <a:spcPts val="0"/>
              </a:spcBef>
              <a:spcAft>
                <a:spcPts val="0"/>
              </a:spcAft>
              <a:buNone/>
            </a:pPr>
            <a:endParaRPr b="1" dirty="0"/>
          </a:p>
          <a:p>
            <a:pPr lvl="0"/>
            <a:r>
              <a:rPr b="1" dirty="0" lang="en-GB" u="sng"/>
              <a:t>Competitor 2</a:t>
            </a:r>
            <a:r>
              <a:rPr b="1" dirty="0" lang="en-US"/>
              <a:t> :</a:t>
            </a:r>
            <a:r>
              <a:rPr b="1" dirty="0" lang="en-US">
                <a:hlinkClick r:id="rId1" action="ppaction://hlinksldjump"/>
              </a:rPr>
              <a:t>https://www.aniger.com.br/</a:t>
            </a:r>
            <a:endParaRPr altLang="en-US" dirty="0" lang="zh-CN"/>
          </a:p>
          <a:p>
            <a:pPr lvl="0"/>
            <a:endParaRPr altLang="en-US" dirty="0" lang="zh-CN"/>
          </a:p>
          <a:p>
            <a:pPr lvl="0"/>
            <a:r>
              <a:rPr b="1" dirty="0" lang="en-GB" err="1" u="sng" smtClean="0"/>
              <a:t>Usp</a:t>
            </a:r>
            <a:r>
              <a:rPr b="1" dirty="0" lang="en-GB" smtClean="0"/>
              <a:t> :the one thing that makes your business better than the competitio</a:t>
            </a:r>
            <a:r>
              <a:rPr b="0" dirty="0" lang="en-US" smtClean="0"/>
              <a:t>n. </a:t>
            </a:r>
            <a:endParaRPr b="1" dirty="0"/>
          </a:p>
          <a:p>
            <a:pPr lvl="0"/>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3" name="TextBox 1048638"/>
          <p:cNvSpPr txBox="1"/>
          <p:nvPr/>
        </p:nvSpPr>
        <p:spPr>
          <a:xfrm>
            <a:off x="0" y="651509"/>
            <a:ext cx="9187295" cy="1920241"/>
          </a:xfrm>
          <a:prstGeom prst="rect"/>
        </p:spPr>
        <p:txBody>
          <a:bodyPr rtlCol="0" wrap="square">
            <a:spAutoFit/>
          </a:bodyPr>
          <a:p>
            <a:r>
              <a:rPr b="1" dirty="0" lang="en-US" u="sng">
                <a:solidFill>
                  <a:srgbClr val="000000"/>
                </a:solidFill>
              </a:rPr>
              <a:t>Communication </a:t>
            </a:r>
            <a:r>
              <a:rPr b="1" dirty="0" lang="en-US">
                <a:solidFill>
                  <a:srgbClr val="000000"/>
                </a:solidFill>
              </a:rPr>
              <a:t>:  Generate a content, show the  videos, digital screen plate, t. V communication. </a:t>
            </a:r>
          </a:p>
          <a:p>
            <a:endParaRPr b="1" dirty="0" lang="en-US">
              <a:solidFill>
                <a:srgbClr val="000000"/>
              </a:solidFill>
            </a:endParaRPr>
          </a:p>
          <a:p>
            <a:r>
              <a:rPr b="1" dirty="0" lang="en-US" u="sng" smtClean="0">
                <a:solidFill>
                  <a:srgbClr val="000000"/>
                </a:solidFill>
              </a:rPr>
              <a:t>Competitor </a:t>
            </a:r>
            <a:r>
              <a:rPr b="1" dirty="0" lang="en-US" u="sng">
                <a:solidFill>
                  <a:srgbClr val="000000"/>
                </a:solidFill>
              </a:rPr>
              <a:t>3</a:t>
            </a:r>
            <a:r>
              <a:rPr b="1" dirty="0" lang="en-US">
                <a:solidFill>
                  <a:srgbClr val="000000"/>
                </a:solidFill>
              </a:rPr>
              <a:t>: </a:t>
            </a:r>
            <a:r>
              <a:rPr b="1" dirty="0" lang="en-US">
                <a:solidFill>
                  <a:srgbClr val="000000"/>
                </a:solidFill>
                <a:hlinkClick r:id="rId1" action="ppaction://hlinksldjump"/>
              </a:rPr>
              <a:t>https://www.dsi.lk/</a:t>
            </a:r>
          </a:p>
          <a:p>
            <a:r>
              <a:rPr b="1" dirty="0" lang="en-US">
                <a:solidFill>
                  <a:srgbClr val="000000"/>
                </a:solidFill>
                <a:hlinkClick r:id="rId1" action="ppaction://hlinksldjump"/>
              </a:rPr>
              <a:t> </a:t>
            </a:r>
            <a:endParaRPr b="1" dirty="0" lang="en-US">
              <a:solidFill>
                <a:srgbClr val="000000"/>
              </a:solidFill>
            </a:endParaRPr>
          </a:p>
          <a:p>
            <a:r>
              <a:rPr b="1" dirty="0" lang="en-US" err="1" u="sng">
                <a:solidFill>
                  <a:srgbClr val="000000"/>
                </a:solidFill>
              </a:rPr>
              <a:t>Usp</a:t>
            </a:r>
            <a:r>
              <a:rPr b="1" dirty="0" lang="en-US">
                <a:solidFill>
                  <a:srgbClr val="000000"/>
                </a:solidFill>
              </a:rPr>
              <a:t> : </a:t>
            </a:r>
            <a:r>
              <a:rPr b="1" dirty="0" lang="en-US" smtClean="0">
                <a:solidFill>
                  <a:srgbClr val="000000"/>
                </a:solidFill>
              </a:rPr>
              <a:t>manufacturing </a:t>
            </a:r>
            <a:r>
              <a:rPr b="1" dirty="0" lang="en-US">
                <a:solidFill>
                  <a:srgbClr val="000000"/>
                </a:solidFill>
              </a:rPr>
              <a:t>and marketing of </a:t>
            </a:r>
            <a:r>
              <a:rPr b="1" dirty="0" lang="en-US" smtClean="0">
                <a:solidFill>
                  <a:srgbClr val="000000"/>
                </a:solidFill>
              </a:rPr>
              <a:t>types </a:t>
            </a:r>
            <a:r>
              <a:rPr b="1" dirty="0" lang="en-US">
                <a:solidFill>
                  <a:srgbClr val="000000"/>
                </a:solidFill>
              </a:rPr>
              <a:t>and allied products in respect of the highest level of design, quality, assurance, safety, innovation, customer interaction and business ethics.</a:t>
            </a:r>
          </a:p>
          <a:p>
            <a:endParaRPr b="1" dirty="0" lang="en-US">
              <a:solidFill>
                <a:srgbClr val="000000"/>
              </a:solidFill>
            </a:endParaRPr>
          </a:p>
          <a:p>
            <a:r>
              <a:rPr b="1" dirty="0" lang="en-US">
                <a:solidFill>
                  <a:srgbClr val="000000"/>
                </a:solidFill>
              </a:rPr>
              <a:t>Communication: DSI Communications Ltd is a private company. The company currently specializes in the Information Technology and Services area.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pic>
        <p:nvPicPr>
          <p:cNvPr id="2097174" name="Picture 1"/>
          <p:cNvPicPr>
            <a:picLocks noChangeAspect="1"/>
          </p:cNvPicPr>
          <p:nvPr/>
        </p:nvPicPr>
        <p:blipFill>
          <a:blip xmlns:r="http://schemas.openxmlformats.org/officeDocument/2006/relationships" r:embed="rId1"/>
          <a:stretch>
            <a:fillRect/>
          </a:stretch>
        </p:blipFill>
        <p:spPr>
          <a:xfrm>
            <a:off x="4517419" y="344076"/>
            <a:ext cx="4168505" cy="4798031"/>
          </a:xfrm>
          <a:prstGeom prst="rect"/>
        </p:spPr>
      </p:pic>
      <p:pic>
        <p:nvPicPr>
          <p:cNvPr id="2097175" name="Picture 2"/>
          <p:cNvPicPr>
            <a:picLocks noChangeAspect="1"/>
          </p:cNvPicPr>
          <p:nvPr/>
        </p:nvPicPr>
        <p:blipFill>
          <a:blip xmlns:r="http://schemas.openxmlformats.org/officeDocument/2006/relationships" r:embed="rId2"/>
          <a:stretch>
            <a:fillRect/>
          </a:stretch>
        </p:blipFill>
        <p:spPr>
          <a:xfrm>
            <a:off x="238872" y="16263"/>
            <a:ext cx="3826083" cy="5127237"/>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9" name="Shape 84"/>
        <p:cNvGrpSpPr/>
        <p:nvPr/>
      </p:nvGrpSpPr>
      <p:grpSpPr>
        <a:xfrm>
          <a:off x="0" y="0"/>
          <a:ext cx="0" cy="0"/>
          <a:chOff x="0" y="0"/>
          <a:chExt cx="0" cy="0"/>
        </a:xfrm>
      </p:grpSpPr>
      <p:sp>
        <p:nvSpPr>
          <p:cNvPr id="1048634" name="Google Shape;85;p18"/>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35" name="Google Shape;86;p18"/>
          <p:cNvSpPr txBox="1"/>
          <p:nvPr/>
        </p:nvSpPr>
        <p:spPr>
          <a:xfrm>
            <a:off x="-74830" y="1742888"/>
            <a:ext cx="9398656" cy="28244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317500" lvl="0" marL="457200" rtl="0">
              <a:spcBef>
                <a:spcPts val="0"/>
              </a:spcBef>
              <a:spcAft>
                <a:spcPts val="0"/>
              </a:spcAft>
              <a:buSzPts val="1400"/>
              <a:buChar char="●"/>
            </a:pPr>
            <a:r>
              <a:rPr b="1" dirty="0" lang="en-GB"/>
              <a:t>Buyer's/Audience's Persona:</a:t>
            </a:r>
            <a:r>
              <a:rPr dirty="0" lang="en-GB"/>
              <a:t> Clearly define the target audience for the chosen brand. Consider demographics, psychographics, </a:t>
            </a:r>
            <a:r>
              <a:rPr dirty="0" lang="en-GB" err="1" smtClean="0"/>
              <a:t>behaviors</a:t>
            </a:r>
            <a:r>
              <a:rPr dirty="0" lang="en-GB" smtClean="0"/>
              <a:t> </a:t>
            </a:r>
            <a:r>
              <a:rPr dirty="0" lang="en-GB"/>
              <a:t>and interests</a:t>
            </a:r>
            <a:r>
              <a:rPr dirty="0" lang="en-GB" smtClean="0"/>
              <a:t>.</a:t>
            </a:r>
          </a:p>
          <a:p>
            <a:pPr algn="l" indent="-317500" lvl="0" marL="457200" rtl="0">
              <a:spcBef>
                <a:spcPts val="0"/>
              </a:spcBef>
              <a:spcAft>
                <a:spcPts val="0"/>
              </a:spcAft>
              <a:buSzPts val="1400"/>
              <a:buChar char="●"/>
            </a:pPr>
            <a:endParaRPr dirty="0" lang="en-GB"/>
          </a:p>
          <a:p>
            <a:pPr lvl="0" marL="139700">
              <a:buSzPts val="1400"/>
            </a:pPr>
            <a:r>
              <a:rPr b="1" dirty="0" lang="en-GB" u="sng" smtClean="0"/>
              <a:t>Clear definition  of the paragon brand </a:t>
            </a:r>
            <a:r>
              <a:rPr b="1" dirty="0" lang="en-GB" smtClean="0"/>
              <a:t>: </a:t>
            </a:r>
            <a:r>
              <a:rPr dirty="0" lang="en-US">
                <a:solidFill>
                  <a:srgbClr val="4D5156"/>
                </a:solidFill>
                <a:latin typeface="Google Sans"/>
              </a:rPr>
              <a:t>A target audience is a group of consumers characterized by behavior and specific demographics, such as </a:t>
            </a:r>
            <a:r>
              <a:rPr dirty="0" lang="en-US">
                <a:solidFill>
                  <a:srgbClr val="040C28"/>
                </a:solidFill>
                <a:latin typeface="Google Sans"/>
              </a:rPr>
              <a:t>female extreme athletes between the ages of 18 and 25</a:t>
            </a:r>
            <a:r>
              <a:rPr dirty="0" lang="en-US">
                <a:solidFill>
                  <a:srgbClr val="4D5156"/>
                </a:solidFill>
                <a:latin typeface="Google Sans"/>
              </a:rPr>
              <a:t>. Target audiences are a pillar of most businesses influencing decision-making for marketing strategy</a:t>
            </a:r>
            <a:r>
              <a:rPr dirty="0" lang="en-US" smtClean="0">
                <a:solidFill>
                  <a:srgbClr val="4D5156"/>
                </a:solidFill>
                <a:latin typeface="Google Sans"/>
              </a:rPr>
              <a:t>.</a:t>
            </a:r>
          </a:p>
          <a:p>
            <a:pPr lvl="0" marL="139700">
              <a:buSzPts val="1400"/>
            </a:pPr>
            <a:endParaRPr dirty="0" lang="en-US" smtClean="0">
              <a:solidFill>
                <a:srgbClr val="4D5156"/>
              </a:solidFill>
              <a:latin typeface="Google Sans"/>
            </a:endParaRPr>
          </a:p>
          <a:p>
            <a:pPr lvl="0" marL="139700">
              <a:buSzPts val="1400"/>
            </a:pPr>
            <a:r>
              <a:rPr b="1" dirty="0" lang="en-US" u="sng" smtClean="0">
                <a:solidFill>
                  <a:srgbClr val="4D5156"/>
                </a:solidFill>
                <a:latin typeface="Google Sans"/>
              </a:rPr>
              <a:t>Demographic and psychographic </a:t>
            </a:r>
            <a:r>
              <a:rPr b="1" dirty="0" lang="en-US" smtClean="0">
                <a:solidFill>
                  <a:srgbClr val="4D5156"/>
                </a:solidFill>
                <a:latin typeface="Google Sans"/>
              </a:rPr>
              <a:t>:  Demographic factors </a:t>
            </a:r>
            <a:r>
              <a:rPr b="0" dirty="0" lang="en-US" smtClean="0">
                <a:solidFill>
                  <a:srgbClr val="4D5156"/>
                </a:solidFill>
                <a:latin typeface="Google Sans"/>
              </a:rPr>
              <a:t> are characteristics of the target audience that can be measure by objective, includes, age, gender, income, education levels, occupation, demographic factors help in segmenting the  target audience. </a:t>
            </a:r>
            <a:endParaRPr dirty="0" lang="en-US" smtClean="0">
              <a:solidFill>
                <a:srgbClr val="040C28"/>
              </a:solidFill>
              <a:latin typeface="Google Sans"/>
            </a:endParaRPr>
          </a:p>
          <a:p>
            <a:pPr lvl="0" marL="139700">
              <a:buSzPts val="1400"/>
            </a:pPr>
            <a:r>
              <a:rPr b="0" dirty="0" lang="en-US" smtClean="0">
                <a:solidFill>
                  <a:srgbClr val="4D5156"/>
                </a:solidFill>
                <a:latin typeface="Google Sans"/>
              </a:rPr>
              <a:t>            Psychotropic factors are characteristics of the target audience that connect be mesurd objective these includes values belief attitude, intrest and it can complete picture of the target audience</a:t>
            </a:r>
            <a:endParaRPr dirty="0" lang="en-US" smtClean="0">
              <a:solidFill>
                <a:srgbClr val="040C28"/>
              </a:solidFill>
              <a:latin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38" name="Title 1"/>
          <p:cNvSpPr>
            <a:spLocks noGrp="1"/>
          </p:cNvSpPr>
          <p:nvPr>
            <p:ph type="title"/>
          </p:nvPr>
        </p:nvSpPr>
        <p:spPr>
          <a:xfrm>
            <a:off x="352797" y="-103281"/>
            <a:ext cx="8537918" cy="4928650"/>
          </a:xfrm>
        </p:spPr>
        <p:txBody>
          <a:bodyPr>
            <a:normAutofit/>
          </a:bodyPr>
          <a:p>
            <a:r>
              <a:rPr b="1" dirty="0" sz="1800" lang="en-US" u="sng"/>
              <a:t>Audience behavior and interest</a:t>
            </a:r>
            <a:r>
              <a:rPr b="1" dirty="0" sz="1800" lang="en-US"/>
              <a:t>: </a:t>
            </a:r>
            <a:r>
              <a:rPr dirty="0" sz="1800" lang="en-US"/>
              <a:t> the help in understanding the target audience behavior </a:t>
            </a:r>
            <a:r>
              <a:rPr dirty="0" sz="1800" lang="en-US" smtClean="0"/>
              <a:t>patron's </a:t>
            </a:r>
            <a:r>
              <a:rPr dirty="0" sz="1800" lang="en-US"/>
              <a:t>preference and main points and how  they make purchasing decisions and others factors that influence their behavior</a:t>
            </a:r>
            <a:br>
              <a:rPr dirty="0" sz="1800" lang="en-US"/>
            </a:br>
            <a:r>
              <a:rPr dirty="0" sz="1800" lang="en-US"/>
              <a:t>            </a:t>
            </a:r>
            <a:r>
              <a:rPr dirty="0" sz="1800" lang="en-US" smtClean="0"/>
              <a:t>Interest  </a:t>
            </a:r>
            <a:r>
              <a:rPr dirty="0" sz="1800" lang="en-US"/>
              <a:t>includes hobbies, activities etc. Understanding the target audience </a:t>
            </a:r>
            <a:r>
              <a:rPr dirty="0" sz="1800" lang="en-US" smtClean="0"/>
              <a:t>interest </a:t>
            </a:r>
            <a:r>
              <a:rPr dirty="0" sz="1800" lang="en-US"/>
              <a:t>can help in creating message that resonate with them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45" name="TextBox 1048660"/>
          <p:cNvSpPr txBox="1"/>
          <p:nvPr/>
        </p:nvSpPr>
        <p:spPr>
          <a:xfrm>
            <a:off x="821261" y="0"/>
            <a:ext cx="5697682" cy="4053840"/>
          </a:xfrm>
          <a:prstGeom prst="rect"/>
        </p:spPr>
        <p:txBody>
          <a:bodyPr rtlCol="0" wrap="square">
            <a:spAutoFit/>
          </a:bodyPr>
          <a:p>
            <a:r>
              <a:rPr dirty="0" sz="2000" lang="en-US" smtClean="0">
                <a:solidFill>
                  <a:srgbClr val="000000"/>
                </a:solidFill>
              </a:rPr>
              <a:t> </a:t>
            </a:r>
          </a:p>
          <a:p>
            <a:r>
              <a:rPr dirty="0" sz="2000" lang="en-US" smtClean="0">
                <a:solidFill>
                  <a:srgbClr val="000000"/>
                </a:solidFill>
              </a:rPr>
              <a:t>paragon. </a:t>
            </a:r>
          </a:p>
          <a:p>
            <a:r>
              <a:rPr dirty="0" sz="2000" lang="en-US" smtClean="0">
                <a:solidFill>
                  <a:srgbClr val="000000"/>
                </a:solidFill>
              </a:rPr>
              <a:t>Boy and girls</a:t>
            </a:r>
          </a:p>
          <a:p>
            <a:r>
              <a:rPr dirty="0" sz="2000" lang="en-US" smtClean="0">
                <a:solidFill>
                  <a:srgbClr val="000000"/>
                </a:solidFill>
              </a:rPr>
              <a:t>Age : 3-50 years </a:t>
            </a:r>
          </a:p>
          <a:p>
            <a:r>
              <a:rPr dirty="0" sz="2000" lang="en-US" smtClean="0">
                <a:solidFill>
                  <a:srgbClr val="000000"/>
                </a:solidFill>
              </a:rPr>
              <a:t>Paragon have </a:t>
            </a:r>
            <a:r>
              <a:rPr dirty="0" sz="2000" lang="en-US" smtClean="0"/>
              <a:t>almost</a:t>
            </a:r>
            <a:endParaRPr dirty="0" sz="2000" lang="en-US" smtClean="0">
              <a:solidFill>
                <a:srgbClr val="000000"/>
              </a:solidFill>
            </a:endParaRPr>
          </a:p>
          <a:p>
            <a:r>
              <a:rPr dirty="0" sz="2000" lang="en-US" smtClean="0">
                <a:solidFill>
                  <a:srgbClr val="000000"/>
                </a:solidFill>
              </a:rPr>
              <a:t>Branches all over of </a:t>
            </a:r>
          </a:p>
          <a:p>
            <a:r>
              <a:rPr dirty="0" sz="2000" lang="en-US" smtClean="0">
                <a:solidFill>
                  <a:srgbClr val="000000"/>
                </a:solidFill>
              </a:rPr>
              <a:t>India . </a:t>
            </a:r>
          </a:p>
          <a:p>
            <a:r>
              <a:rPr dirty="0" sz="2000" lang="en-US" smtClean="0">
                <a:solidFill>
                  <a:srgbClr val="000000"/>
                </a:solidFill>
              </a:rPr>
              <a:t>Ads: YouTube, </a:t>
            </a:r>
          </a:p>
          <a:p>
            <a:r>
              <a:rPr dirty="0" sz="2000" lang="en-US" err="1" smtClean="0">
                <a:solidFill>
                  <a:srgbClr val="000000"/>
                </a:solidFill>
              </a:rPr>
              <a:t>Instagram</a:t>
            </a:r>
            <a:endParaRPr dirty="0" sz="2000" lang="en-US" smtClean="0">
              <a:solidFill>
                <a:srgbClr val="000000"/>
              </a:solidFill>
            </a:endParaRPr>
          </a:p>
          <a:p>
            <a:r>
              <a:rPr dirty="0" sz="2000" lang="en-US" smtClean="0">
                <a:solidFill>
                  <a:srgbClr val="000000"/>
                </a:solidFill>
              </a:rPr>
              <a:t>Community platform</a:t>
            </a:r>
          </a:p>
          <a:p>
            <a:r>
              <a:rPr dirty="0" sz="2000" lang="en-US" smtClean="0">
                <a:solidFill>
                  <a:srgbClr val="000000"/>
                </a:solidFill>
              </a:rPr>
              <a:t>Like Google . </a:t>
            </a:r>
          </a:p>
          <a:p>
            <a:r>
              <a:rPr dirty="0" sz="2000" lang="en-US" smtClean="0">
                <a:solidFill>
                  <a:srgbClr val="000000"/>
                </a:solidFill>
              </a:rPr>
              <a:t>Social status : persona experience</a:t>
            </a:r>
          </a:p>
          <a:p>
            <a:r>
              <a:rPr dirty="0" sz="2000" lang="en-US" smtClean="0">
                <a:solidFill>
                  <a:srgbClr val="000000"/>
                </a:solidFill>
              </a:rPr>
              <a:t>Long lasting price. </a:t>
            </a:r>
            <a:endParaRPr dirty="0" sz="2000" lang="en-US">
              <a:solidFill>
                <a:srgbClr val="000000"/>
              </a:solidFill>
            </a:endParaRPr>
          </a:p>
        </p:txBody>
      </p:sp>
      <p:pic>
        <p:nvPicPr>
          <p:cNvPr id="2097176" name="Picture 2097163"/>
          <p:cNvPicPr>
            <a:picLocks/>
          </p:cNvPicPr>
          <p:nvPr/>
        </p:nvPicPr>
        <p:blipFill>
          <a:blip xmlns:r="http://schemas.openxmlformats.org/officeDocument/2006/relationships" r:embed="rId1"/>
          <a:stretch>
            <a:fillRect/>
          </a:stretch>
        </p:blipFill>
        <p:spPr>
          <a:xfrm>
            <a:off x="5462501" y="-124287"/>
            <a:ext cx="2554036" cy="4829452"/>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5" name="Shape 90"/>
        <p:cNvGrpSpPr/>
        <p:nvPr/>
      </p:nvGrpSpPr>
      <p:grpSpPr>
        <a:xfrm>
          <a:off x="0" y="0"/>
          <a:ext cx="0" cy="0"/>
          <a:chOff x="0" y="0"/>
          <a:chExt cx="0" cy="0"/>
        </a:xfrm>
      </p:grpSpPr>
      <p:sp>
        <p:nvSpPr>
          <p:cNvPr id="1048646" name="Google Shape;91;p19"/>
          <p:cNvSpPr txBox="1"/>
          <p:nvPr/>
        </p:nvSpPr>
        <p:spPr>
          <a:xfrm>
            <a:off x="766950" y="464363"/>
            <a:ext cx="7610100" cy="518765"/>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2: SEO &amp; Keyword Research</a:t>
            </a:r>
            <a:endParaRPr sz="1900"/>
          </a:p>
        </p:txBody>
      </p:sp>
      <p:sp>
        <p:nvSpPr>
          <p:cNvPr id="1048647" name="Google Shape;92;p19"/>
          <p:cNvSpPr txBox="1"/>
          <p:nvPr/>
        </p:nvSpPr>
        <p:spPr>
          <a:xfrm>
            <a:off x="915150" y="1333788"/>
            <a:ext cx="7313700" cy="2621251"/>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a:t>SEO Audit:</a:t>
            </a:r>
            <a:r>
              <a:rPr dirty="0" lang="en-GB"/>
              <a:t> Do an SEO audit of the brands website</a:t>
            </a:r>
          </a:p>
          <a:p>
            <a:pPr algn="l" indent="-317500" lvl="0" marL="457200" rtl="0">
              <a:spcBef>
                <a:spcPts val="0"/>
              </a:spcBef>
              <a:spcAft>
                <a:spcPts val="0"/>
              </a:spcAft>
              <a:buSzPts val="1400"/>
              <a:buChar char="●"/>
            </a:pPr>
            <a:r>
              <a:rPr b="1" dirty="0" lang="en-GB"/>
              <a:t>Keyword Research:</a:t>
            </a:r>
            <a:r>
              <a:rPr dirty="0" lang="en-GB"/>
              <a:t> Define Research Objectives, Brainstorm Seed Keywords, Utilize Keyword Research Tools (</a:t>
            </a:r>
            <a:r>
              <a:rPr dirty="0" lang="en-GB" err="1"/>
              <a:t>SEMrush</a:t>
            </a:r>
            <a:r>
              <a:rPr dirty="0" lang="en-GB"/>
              <a:t> or </a:t>
            </a:r>
            <a:r>
              <a:rPr dirty="0" lang="en-GB" err="1"/>
              <a:t>Moz</a:t>
            </a:r>
            <a:r>
              <a:rPr dirty="0" lang="en-GB"/>
              <a:t> Keyword Explorer),</a:t>
            </a:r>
            <a:r>
              <a:rPr dirty="0" lang="en-GB" err="1"/>
              <a:t>Analyze</a:t>
            </a:r>
            <a:r>
              <a:rPr dirty="0" lang="en-GB"/>
              <a:t> Competitor Keywords, Long-tail Keyword Exploration (specific, longer phrases) that align with the research objectives and have lower competition but higher conversion potential.</a:t>
            </a:r>
          </a:p>
          <a:p>
            <a:pPr algn="l" indent="-317500" lvl="0" marL="457200" rtl="0">
              <a:spcBef>
                <a:spcPts val="0"/>
              </a:spcBef>
              <a:spcAft>
                <a:spcPts val="0"/>
              </a:spcAft>
              <a:buSzPts val="1400"/>
              <a:buChar char="●"/>
            </a:pPr>
            <a:r>
              <a:rPr b="1" dirty="0" lang="en-GB"/>
              <a:t>On page Optimization: </a:t>
            </a:r>
            <a:r>
              <a:rPr dirty="0" lang="en-GB"/>
              <a:t>Meta Tag optimization &amp; content optimization</a:t>
            </a:r>
          </a:p>
          <a:p>
            <a:pPr algn="l" indent="0" lvl="0" marL="0" rtl="0">
              <a:spcBef>
                <a:spcPts val="0"/>
              </a:spcBef>
              <a:spcAft>
                <a:spcPts val="0"/>
              </a:spcAft>
              <a:buNone/>
            </a:pPr>
            <a:endParaRPr dirty="0" lang="en-GB"/>
          </a:p>
          <a:p>
            <a:pPr algn="l" indent="0" lvl="0" marL="0" rtl="0">
              <a:spcBef>
                <a:spcPts val="0"/>
              </a:spcBef>
              <a:spcAft>
                <a:spcPts val="0"/>
              </a:spcAft>
              <a:buNone/>
            </a:pPr>
            <a:r>
              <a:rPr dirty="0" lang="en-GB"/>
              <a:t>Reflect on the process of conducting keyword research and the SEO recommendations provided.</a:t>
            </a:r>
          </a:p>
          <a:p>
            <a:pPr algn="l" indent="0" lvl="0" marL="457200" rtl="0">
              <a:spcBef>
                <a:spcPts val="0"/>
              </a:spcBef>
              <a:spcAft>
                <a:spcPts val="0"/>
              </a:spcAft>
              <a:buNone/>
            </a:pPr>
            <a:endParaRPr dirty="0" lang="en-GB"/>
          </a:p>
          <a:p>
            <a:pPr algn="l" indent="0" lvl="0" marL="0" rtl="0">
              <a:spcBef>
                <a:spcPts val="0"/>
              </a:spcBef>
              <a:spcAft>
                <a:spcPts val="0"/>
              </a:spcAft>
              <a:buNone/>
            </a:pPr>
            <a:r>
              <a:rPr dirty="0" lang="en-GB"/>
              <a:t>Document the challenges faced during the research and analysis phase, as well as the key insights gained from the keyword research process.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595" name="Rectangle 1"/>
          <p:cNvSpPr/>
          <p:nvPr/>
        </p:nvSpPr>
        <p:spPr>
          <a:xfrm>
            <a:off x="101528" y="167822"/>
            <a:ext cx="8888359" cy="4561840"/>
          </a:xfrm>
          <a:prstGeom prst="rect"/>
        </p:spPr>
        <p:txBody>
          <a:bodyPr wrap="square">
            <a:spAutoFit/>
          </a:bodyPr>
          <a:p>
            <a:r>
              <a:rPr b="1" dirty="0" lang="en-US" u="sng" smtClean="0"/>
              <a:t>SEO :</a:t>
            </a:r>
            <a:r>
              <a:rPr b="1" dirty="0" lang="en-US" smtClean="0"/>
              <a:t>  </a:t>
            </a:r>
          </a:p>
          <a:p>
            <a:endParaRPr b="1" dirty="0" lang="en-US"/>
          </a:p>
          <a:p>
            <a:pPr indent="-285750" marL="285750">
              <a:buFont typeface="Wingdings" panose="05000000000000000000" pitchFamily="2" charset="2"/>
              <a:buChar char="§"/>
            </a:pPr>
            <a:r>
              <a:rPr b="1" dirty="0" lang="en-US" smtClean="0"/>
              <a:t>           </a:t>
            </a:r>
            <a:r>
              <a:rPr dirty="0" lang="en-US" smtClean="0"/>
              <a:t>search engine optimization is the process of  increase the traffic of visitors to the website from search engines via organic means using different algorithms via natural are un-paid ways </a:t>
            </a:r>
          </a:p>
          <a:p>
            <a:pPr indent="-285750" marL="285750">
              <a:buFont typeface="Wingdings" panose="05000000000000000000" pitchFamily="2" charset="2"/>
              <a:buChar char="§"/>
            </a:pPr>
            <a:endParaRPr dirty="0" lang="en-US"/>
          </a:p>
          <a:p>
            <a:pPr indent="-285750" marL="285750">
              <a:buFont typeface="Wingdings" panose="05000000000000000000" pitchFamily="2" charset="2"/>
              <a:buChar char="§"/>
            </a:pPr>
            <a:r>
              <a:rPr dirty="0" lang="en-US" smtClean="0"/>
              <a:t>         Most popular </a:t>
            </a:r>
            <a:r>
              <a:rPr dirty="0" lang="en-US" err="1" smtClean="0"/>
              <a:t>seo</a:t>
            </a:r>
            <a:r>
              <a:rPr dirty="0" lang="en-US" smtClean="0"/>
              <a:t> platform are Google and yahoo search engines. People perform various strategies to appear on the front pages of theses search engines which are widely used by customers all over the world.</a:t>
            </a:r>
          </a:p>
          <a:p>
            <a:pPr indent="-285750" marL="285750">
              <a:buFont typeface="Wingdings" panose="05000000000000000000" pitchFamily="2" charset="2"/>
              <a:buChar char="§"/>
            </a:pPr>
            <a:endParaRPr dirty="0" lang="en-US"/>
          </a:p>
          <a:p>
            <a:pPr indent="-285750" marL="285750">
              <a:buFont typeface="Wingdings" panose="05000000000000000000" pitchFamily="2" charset="2"/>
              <a:buChar char="§"/>
            </a:pPr>
            <a:r>
              <a:rPr dirty="0" lang="en-US" smtClean="0"/>
              <a:t>       typically, the earlier (or higher) a site  appears in the search results list, the more visitors it will receive from the search engine. </a:t>
            </a:r>
          </a:p>
          <a:p>
            <a:pPr indent="-285750" marL="285750">
              <a:buFont typeface="Wingdings" panose="05000000000000000000" pitchFamily="2" charset="2"/>
              <a:buChar char="§"/>
            </a:pPr>
            <a:r>
              <a:rPr dirty="0" lang="en-US" smtClean="0"/>
              <a:t>This gives a web site web presence. </a:t>
            </a:r>
          </a:p>
          <a:p>
            <a:endParaRPr dirty="0" lang="en-US"/>
          </a:p>
          <a:p>
            <a:endParaRPr dirty="0" lang="en-US" smtClean="0"/>
          </a:p>
          <a:p>
            <a:endParaRPr dirty="0" lang="en-US"/>
          </a:p>
          <a:p>
            <a:endParaRPr dirty="0" lang="en-US" smtClean="0"/>
          </a:p>
          <a:p>
            <a:r>
              <a:rPr b="1" dirty="0" lang="en-US" u="sng" smtClean="0"/>
              <a:t>PPC (aka search engine advertising</a:t>
            </a:r>
            <a:r>
              <a:rPr b="1" dirty="0" lang="en-US" smtClean="0"/>
              <a:t>) :</a:t>
            </a: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endParaRPr b="1" dirty="0" lang="en-US" smtClean="0"/>
          </a:p>
          <a:p>
            <a:pPr indent="-285750" marL="285750">
              <a:buFont typeface="Arial" panose="020B0604020202020204" pitchFamily="34" charset="0"/>
              <a:buChar char="•"/>
            </a:pPr>
            <a:r>
              <a:rPr dirty="0" lang="en-US" smtClean="0"/>
              <a:t>      Pay per click ( </a:t>
            </a:r>
            <a:r>
              <a:rPr dirty="0" lang="en-US" err="1" smtClean="0"/>
              <a:t>ppc</a:t>
            </a:r>
            <a:r>
              <a:rPr dirty="0" lang="en-US" smtClean="0"/>
              <a:t> ) is an interest advertising modal use on web sites for advertisement, in which advertisers pay their ad is clicked.</a:t>
            </a:r>
          </a:p>
          <a:p>
            <a:pPr indent="-285750" marL="285750">
              <a:buFont typeface="Arial" panose="020B0604020202020204" pitchFamily="34" charset="0"/>
              <a:buChar char="•"/>
            </a:pPr>
            <a:r>
              <a:rPr dirty="0" lang="en-US" smtClean="0"/>
              <a:t>      With search engines like Google and yahoo, advertisers typically bid on keyword phrases relevant their target  market.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585" name="Rectangle 1"/>
          <p:cNvSpPr/>
          <p:nvPr/>
        </p:nvSpPr>
        <p:spPr>
          <a:xfrm>
            <a:off x="395555" y="184017"/>
            <a:ext cx="8748445" cy="3545841"/>
          </a:xfrm>
          <a:prstGeom prst="rect"/>
        </p:spPr>
        <p:txBody>
          <a:bodyPr wrap="square">
            <a:spAutoFit/>
          </a:bodyPr>
          <a:p>
            <a:pPr indent="-285750" marL="285750">
              <a:buFont typeface="Arial" panose="020B0604020202020204" pitchFamily="34" charset="0"/>
              <a:buChar char="•"/>
            </a:pPr>
            <a:r>
              <a:rPr b="1" dirty="0" lang="en-US" u="sng" smtClean="0"/>
              <a:t>Keyword research </a:t>
            </a:r>
            <a:r>
              <a:rPr b="1" dirty="0" lang="en-US" smtClean="0"/>
              <a:t>: `</a:t>
            </a:r>
            <a:r>
              <a:rPr dirty="0" lang="en-US" smtClean="0"/>
              <a:t>    Keywords </a:t>
            </a:r>
            <a:r>
              <a:rPr dirty="0" lang="en-US"/>
              <a:t>are the words that describe your topic of research. These can be individual words or a phrase. These keywords can be chosen from the sentence you create to define your research topic. Once you choose the significant words, you can then come up with synonyms, or words with similar meanings</a:t>
            </a:r>
            <a:r>
              <a:rPr dirty="0" lang="en-US" smtClean="0"/>
              <a:t>.</a:t>
            </a:r>
            <a:endParaRPr dirty="0" lang="en-US"/>
          </a:p>
          <a:p>
            <a:endParaRPr b="1" dirty="0" lang="en-US" smtClean="0"/>
          </a:p>
          <a:p>
            <a:pPr indent="-285750" marL="285750">
              <a:buFont typeface="Arial" panose="020B0604020202020204" pitchFamily="34" charset="0"/>
              <a:buChar char="•"/>
            </a:pPr>
            <a:r>
              <a:rPr b="1" dirty="0" lang="en-US" u="sng"/>
              <a:t>These keyword types include</a:t>
            </a:r>
            <a:r>
              <a:rPr dirty="0" lang="en-US"/>
              <a:t>: short tail, long-tail keywords, short-term (fresh), long-term (evergreen), product defining, customer defining, geo-targeting, LSI (Latent Semantic Indexing), and intent </a:t>
            </a:r>
            <a:r>
              <a:rPr dirty="0" lang="en-US" smtClean="0"/>
              <a:t>targeting.12-Feb-2019 </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dirty="0" lang="en-US" smtClean="0"/>
              <a:t>   </a:t>
            </a:r>
            <a:r>
              <a:rPr b="1" dirty="0" lang="en-US" u="sng" smtClean="0"/>
              <a:t>seed keywords </a:t>
            </a:r>
            <a:r>
              <a:rPr b="1" dirty="0" lang="en-US" smtClean="0"/>
              <a:t>: </a:t>
            </a:r>
            <a:r>
              <a:rPr dirty="0" lang="en-US" smtClean="0"/>
              <a:t>Begin with seed keywords that directly relate to the product, such as” paragon slippers”  footwear”, “or” paragon slip- on shoes”.</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b="1" dirty="0" lang="en-US" u="sng" smtClean="0"/>
              <a:t>Intent- based keywords </a:t>
            </a:r>
            <a:r>
              <a:rPr dirty="0" lang="en-US" smtClean="0"/>
              <a:t>:Target keywords based on user intent, like” best paragon slippers,” “affordable paragon slippers,” or” paragon slippers reviews.” </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b="1" dirty="0" lang="en-US" u="sng" smtClean="0"/>
              <a:t>LONG-TAIL KEYWORDS </a:t>
            </a:r>
            <a:r>
              <a:rPr b="1" dirty="0" lang="en-US" smtClean="0"/>
              <a:t>: </a:t>
            </a:r>
            <a:r>
              <a:rPr dirty="0" lang="en-US" smtClean="0"/>
              <a:t>Incorporate longer an more specific phrases that reflect the user’s search queries, like “ slip- on paragon slippers with arch support” or “ best – selling paragon slippers for seniors.” </a:t>
            </a:r>
            <a:endParaRPr b="1" dirty="0"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56" name="Picture 2097164"/>
          <p:cNvPicPr>
            <a:picLocks/>
          </p:cNvPicPr>
          <p:nvPr/>
        </p:nvPicPr>
        <p:blipFill>
          <a:blip xmlns:r="http://schemas.openxmlformats.org/officeDocument/2006/relationships" r:embed="rId1"/>
          <a:stretch>
            <a:fillRect/>
          </a:stretch>
        </p:blipFill>
        <p:spPr>
          <a:xfrm>
            <a:off x="659043" y="58463"/>
            <a:ext cx="2780106" cy="5085036"/>
          </a:xfrm>
          <a:prstGeom prst="rect"/>
        </p:spPr>
      </p:pic>
      <p:pic>
        <p:nvPicPr>
          <p:cNvPr id="2097157" name="Picture 2097165"/>
          <p:cNvPicPr>
            <a:picLocks/>
          </p:cNvPicPr>
          <p:nvPr/>
        </p:nvPicPr>
        <p:blipFill>
          <a:blip xmlns:r="http://schemas.openxmlformats.org/officeDocument/2006/relationships" r:embed="rId2"/>
          <a:stretch>
            <a:fillRect/>
          </a:stretch>
        </p:blipFill>
        <p:spPr>
          <a:xfrm>
            <a:off x="3938576" y="-1"/>
            <a:ext cx="2197393" cy="5005173"/>
          </a:xfrm>
          <a:prstGeom prst="rect"/>
        </p:spPr>
      </p:pic>
      <p:pic>
        <p:nvPicPr>
          <p:cNvPr id="2097158" name="Picture 2097166"/>
          <p:cNvPicPr>
            <a:picLocks/>
          </p:cNvPicPr>
          <p:nvPr/>
        </p:nvPicPr>
        <p:blipFill>
          <a:blip xmlns:r="http://schemas.openxmlformats.org/officeDocument/2006/relationships" r:embed="rId3"/>
          <a:stretch>
            <a:fillRect/>
          </a:stretch>
        </p:blipFill>
        <p:spPr>
          <a:xfrm>
            <a:off x="6511108" y="-69164"/>
            <a:ext cx="2258122" cy="5143500"/>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67" name="Picture 2097198"/>
          <p:cNvPicPr>
            <a:picLocks/>
          </p:cNvPicPr>
          <p:nvPr/>
        </p:nvPicPr>
        <p:blipFill>
          <a:blip xmlns:r="http://schemas.openxmlformats.org/officeDocument/2006/relationships" r:embed="rId1"/>
          <a:stretch>
            <a:fillRect/>
          </a:stretch>
        </p:blipFill>
        <p:spPr>
          <a:xfrm>
            <a:off x="0" y="0"/>
            <a:ext cx="9445880" cy="4979406"/>
          </a:xfrm>
          <a:prstGeom prst="rec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6" name="Shape 96"/>
        <p:cNvGrpSpPr/>
        <p:nvPr/>
      </p:nvGrpSpPr>
      <p:grpSpPr>
        <a:xfrm>
          <a:off x="0" y="0"/>
          <a:ext cx="0" cy="0"/>
          <a:chOff x="0" y="0"/>
          <a:chExt cx="0" cy="0"/>
        </a:xfrm>
      </p:grpSpPr>
      <p:sp>
        <p:nvSpPr>
          <p:cNvPr id="1048591" name="Google Shape;97;p20"/>
          <p:cNvSpPr txBox="1"/>
          <p:nvPr/>
        </p:nvSpPr>
        <p:spPr>
          <a:xfrm>
            <a:off x="766950" y="975625"/>
            <a:ext cx="7610100" cy="47495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700" lang="en-GB">
                <a:solidFill>
                  <a:srgbClr val="434343"/>
                </a:solidFill>
              </a:rPr>
              <a:t>Part 3: Content Ideas and Marketing Strategies</a:t>
            </a:r>
            <a:endParaRPr sz="1700"/>
          </a:p>
        </p:txBody>
      </p:sp>
      <p:sp>
        <p:nvSpPr>
          <p:cNvPr id="1048592" name="Google Shape;98;p20"/>
          <p:cNvSpPr txBox="1"/>
          <p:nvPr/>
        </p:nvSpPr>
        <p:spPr>
          <a:xfrm>
            <a:off x="119678" y="1532769"/>
            <a:ext cx="8377200" cy="2011651"/>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u="sng"/>
              <a:t>Content Idea Generation &amp; Strategy</a:t>
            </a:r>
            <a:r>
              <a:rPr b="1" dirty="0" lang="en-GB"/>
              <a:t>:</a:t>
            </a:r>
            <a:r>
              <a:rPr dirty="0" lang="en-GB"/>
              <a:t> Create a content calendar for the remaining month of July by brainstorming content themes, exploring various formats like blog posts, videos, </a:t>
            </a:r>
            <a:r>
              <a:rPr dirty="0" lang="en-GB" smtClean="0"/>
              <a:t>info graphics, </a:t>
            </a:r>
            <a:r>
              <a:rPr dirty="0" lang="en-GB"/>
              <a:t>podcasts, and interactive quizzes, and scheduling publication dates mainly on Facebook &amp; </a:t>
            </a:r>
            <a:r>
              <a:rPr dirty="0" lang="en-GB" err="1"/>
              <a:t>Instagram</a:t>
            </a:r>
            <a:r>
              <a:rPr dirty="0" lang="en-GB"/>
              <a:t>. </a:t>
            </a:r>
            <a:br>
              <a:rPr dirty="0" lang="en-GB"/>
            </a:br>
            <a:r>
              <a:rPr dirty="0" lang="en-GB"/>
              <a:t/>
            </a:r>
            <a:br>
              <a:rPr dirty="0" lang="en-GB"/>
            </a:br>
            <a:r>
              <a:rPr dirty="0" lang="en-GB"/>
              <a:t>And include the strategy, aim and the idea behind these posts and story </a:t>
            </a:r>
          </a:p>
          <a:p>
            <a:pPr algn="l" indent="0" lvl="0" marL="0" rtl="0">
              <a:spcBef>
                <a:spcPts val="0"/>
              </a:spcBef>
              <a:spcAft>
                <a:spcPts val="0"/>
              </a:spcAft>
              <a:buNone/>
            </a:pPr>
            <a:endParaRPr dirty="0" lang="en-GB"/>
          </a:p>
          <a:p>
            <a:pPr algn="l" indent="0" lvl="0" marL="0" rtl="0">
              <a:spcBef>
                <a:spcPts val="0"/>
              </a:spcBef>
              <a:spcAft>
                <a:spcPts val="0"/>
              </a:spcAft>
              <a:buNone/>
            </a:pPr>
            <a:endParaRPr dirty="0" lang="en-GB"/>
          </a:p>
          <a:p>
            <a:pPr algn="l" indent="0" lvl="0" marL="0" rtl="0">
              <a:spcBef>
                <a:spcPts val="0"/>
              </a:spcBef>
              <a:spcAft>
                <a:spcPts val="0"/>
              </a:spcAft>
              <a:buNone/>
            </a:pPr>
            <a:r>
              <a:rPr dirty="0" lang="en-GB"/>
              <a:t>	</a:t>
            </a:r>
            <a:r>
              <a:rPr dirty="0" lang="en-GB" u="sng">
                <a:solidFill>
                  <a:schemeClr val="hlink"/>
                </a:solidFill>
                <a:hlinkClick r:id="rId1"/>
              </a:rPr>
              <a:t>Content Calendar Example</a:t>
            </a:r>
            <a:r>
              <a:rPr dirty="0" lang="en-GB"/>
              <a:t> (Try creating a table for the month of July)</a:t>
            </a:r>
          </a:p>
        </p:txBody>
      </p:sp>
      <p:pic>
        <p:nvPicPr>
          <p:cNvPr id="2097163" name="Picture 2097178"/>
          <p:cNvPicPr>
            <a:picLocks/>
          </p:cNvPicPr>
          <p:nvPr/>
        </p:nvPicPr>
        <p:blipFill>
          <a:blip xmlns:r="http://schemas.openxmlformats.org/officeDocument/2006/relationships" r:embed="rId2"/>
          <a:stretch>
            <a:fillRect/>
          </a:stretch>
        </p:blipFill>
        <p:spPr>
          <a:xfrm>
            <a:off x="6739849" y="2296704"/>
            <a:ext cx="2229492" cy="2951897"/>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8" name="Shape 102"/>
        <p:cNvGrpSpPr/>
        <p:nvPr/>
      </p:nvGrpSpPr>
      <p:grpSpPr>
        <a:xfrm>
          <a:off x="0" y="0"/>
          <a:ext cx="0" cy="0"/>
          <a:chOff x="0" y="0"/>
          <a:chExt cx="0" cy="0"/>
        </a:xfrm>
      </p:grpSpPr>
      <p:sp>
        <p:nvSpPr>
          <p:cNvPr id="1048650" name="Google Shape;103;p21"/>
          <p:cNvSpPr txBox="1"/>
          <p:nvPr/>
        </p:nvSpPr>
        <p:spPr>
          <a:xfrm>
            <a:off x="766950" y="975625"/>
            <a:ext cx="7610100" cy="47495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700" lang="en-GB">
                <a:solidFill>
                  <a:srgbClr val="434343"/>
                </a:solidFill>
              </a:rPr>
              <a:t>Part 3: Content Ideas and Marketing Strategies</a:t>
            </a:r>
            <a:endParaRPr dirty="0" sz="1700"/>
          </a:p>
        </p:txBody>
      </p:sp>
      <p:sp>
        <p:nvSpPr>
          <p:cNvPr id="1048651" name="Google Shape;104;p21"/>
          <p:cNvSpPr txBox="1"/>
          <p:nvPr/>
        </p:nvSpPr>
        <p:spPr>
          <a:xfrm>
            <a:off x="475868" y="1373160"/>
            <a:ext cx="8377200"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indent="-317500" lvl="0" marL="457200">
              <a:buSzPts val="1400"/>
              <a:buChar char="●"/>
            </a:pPr>
            <a:r>
              <a:rPr dirty="0" lang="en-US"/>
              <a:t>Repurpose Your Existing Content.</a:t>
            </a:r>
          </a:p>
          <a:p>
            <a:pPr indent="-317500" lvl="0" marL="457200">
              <a:buSzPts val="1400"/>
              <a:buChar char="●"/>
            </a:pPr>
            <a:r>
              <a:rPr dirty="0" lang="en-US"/>
              <a:t>Make An Expert Roundup.</a:t>
            </a:r>
          </a:p>
          <a:p>
            <a:pPr indent="-317500" lvl="0" marL="457200">
              <a:buSzPts val="1400"/>
              <a:buChar char="●"/>
            </a:pPr>
            <a:r>
              <a:rPr dirty="0" lang="en-US"/>
              <a:t>Craft Some Holiday Content.</a:t>
            </a:r>
          </a:p>
          <a:p>
            <a:pPr indent="-317500" lvl="0" marL="457200">
              <a:buSzPts val="1400"/>
              <a:buChar char="●"/>
            </a:pPr>
            <a:r>
              <a:rPr dirty="0" lang="en-US"/>
              <a:t>Start A Podcast.</a:t>
            </a:r>
          </a:p>
          <a:p>
            <a:pPr indent="-317500" lvl="0" marL="457200">
              <a:buSzPts val="1400"/>
              <a:buChar char="●"/>
            </a:pPr>
            <a:r>
              <a:rPr dirty="0" lang="en-US"/>
              <a:t>Create Actionable Content That Gives Instructions About How To Use Your Product.</a:t>
            </a:r>
          </a:p>
          <a:p>
            <a:pPr indent="-317500" lvl="0" marL="457200">
              <a:buSzPts val="1400"/>
              <a:buChar char="●"/>
            </a:pPr>
            <a:r>
              <a:rPr dirty="0" lang="en-US"/>
              <a:t>Create Content On The Best Practices For Your Industry.</a:t>
            </a:r>
          </a:p>
          <a:p>
            <a:pPr indent="-317500" lvl="0" marL="457200">
              <a:buSzPts val="1400"/>
              <a:buChar char="●"/>
            </a:pPr>
            <a:r>
              <a:rPr dirty="0" lang="en-US"/>
              <a:t>Write Guides That Break Down Different Topics In Your Industry.</a:t>
            </a:r>
          </a:p>
          <a:p>
            <a:pPr indent="-317500" lvl="0" marL="457200">
              <a:buSzPts val="1400"/>
              <a:buChar char="●"/>
            </a:pPr>
            <a:r>
              <a:rPr dirty="0" lang="en-US"/>
              <a:t>Write A Case Study</a:t>
            </a:r>
            <a:r>
              <a:rPr dirty="0" lang="en-US" smtClean="0"/>
              <a:t>.</a:t>
            </a:r>
          </a:p>
          <a:p>
            <a:pPr indent="-317500" lvl="0" marL="457200">
              <a:buSzPts val="1400"/>
              <a:buChar char="●"/>
            </a:pPr>
            <a:endParaRPr dirty="0" lang="en-US"/>
          </a:p>
          <a:p>
            <a:pPr indent="-317500" lvl="0" marL="457200">
              <a:buSzPts val="1400"/>
              <a:buChar char="●"/>
            </a:pPr>
            <a:endParaRPr dirty="0" lang="en-US" smtClean="0"/>
          </a:p>
          <a:p>
            <a:pPr indent="-317500" lvl="0" marL="457200">
              <a:buSzPts val="1400"/>
              <a:buChar char="●"/>
            </a:pPr>
            <a:endParaRPr dirty="0" lang="en-US"/>
          </a:p>
          <a:p>
            <a:pPr indent="-317500" lvl="0" marL="457200">
              <a:buSzPts val="1400"/>
              <a:buChar char="●"/>
            </a:pPr>
            <a:r>
              <a:rPr b="1" dirty="0" lang="en-GB" u="sng" smtClean="0"/>
              <a:t>Marketing strategy process</a:t>
            </a:r>
            <a:r>
              <a:rPr b="1" dirty="0" lang="en-GB" smtClean="0"/>
              <a:t>: </a:t>
            </a:r>
            <a:r>
              <a:rPr dirty="0" lang="en-US">
                <a:solidFill>
                  <a:srgbClr val="4D5156"/>
                </a:solidFill>
                <a:latin typeface="Google Sans"/>
              </a:rPr>
              <a:t>The strategic marketing process involves </a:t>
            </a:r>
            <a:r>
              <a:rPr dirty="0" lang="en-US">
                <a:solidFill>
                  <a:srgbClr val="040C28"/>
                </a:solidFill>
                <a:latin typeface="Google Sans"/>
              </a:rPr>
              <a:t>conducting research and establishing goals and objectives that will maximize the effectiveness and success of your overall marketing strategy</a:t>
            </a:r>
            <a:r>
              <a:rPr dirty="0" lang="en-US">
                <a:solidFill>
                  <a:srgbClr val="4D5156"/>
                </a:solidFill>
                <a:latin typeface="Google Sans"/>
              </a:rPr>
              <a:t>. This process is beneficial as it helps you be more intentional with your marketing</a:t>
            </a:r>
            <a:r>
              <a:rPr dirty="0" lang="en-US" smtClean="0">
                <a:solidFill>
                  <a:srgbClr val="4D5156"/>
                </a:solidFill>
                <a:latin typeface="Google Sans"/>
              </a:rPr>
              <a:t>.</a:t>
            </a:r>
            <a:endParaRPr b="1" dirty="0"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54" name="Rectangle 2"/>
          <p:cNvSpPr/>
          <p:nvPr/>
        </p:nvSpPr>
        <p:spPr>
          <a:xfrm>
            <a:off x="405828" y="142607"/>
            <a:ext cx="8738171" cy="4155441"/>
          </a:xfrm>
          <a:prstGeom prst="rect"/>
        </p:spPr>
        <p:txBody>
          <a:bodyPr wrap="square">
            <a:spAutoFit/>
          </a:bodyPr>
          <a:p>
            <a:pPr indent="-285750" marL="285750">
              <a:buFont typeface="Arial" panose="020B0604020202020204" pitchFamily="34" charset="0"/>
              <a:buChar char="•"/>
            </a:pPr>
            <a:r>
              <a:rPr b="1" dirty="0" lang="en-US" u="sng"/>
              <a:t>Recruiting </a:t>
            </a:r>
            <a:r>
              <a:rPr b="1" dirty="0" lang="en-US" u="sng" smtClean="0"/>
              <a:t>talent</a:t>
            </a:r>
            <a:r>
              <a:rPr b="1" dirty="0" lang="en-US" u="sng"/>
              <a:t> </a:t>
            </a:r>
            <a:r>
              <a:rPr b="1" dirty="0" lang="en-US" smtClean="0"/>
              <a:t>: </a:t>
            </a:r>
            <a:r>
              <a:rPr dirty="0" lang="en-US">
                <a:solidFill>
                  <a:srgbClr val="202124"/>
                </a:solidFill>
                <a:latin typeface="Google Sans"/>
              </a:rPr>
              <a:t>What does a recruitment marketing strategist do?</a:t>
            </a:r>
            <a:endParaRPr dirty="0" lang="en-US">
              <a:solidFill>
                <a:srgbClr val="202124"/>
              </a:solidFill>
              <a:latin typeface="arial" panose="020B0604020202020204" pitchFamily="34" charset="0"/>
            </a:endParaRPr>
          </a:p>
          <a:p>
            <a:r>
              <a:rPr dirty="0" lang="en-US">
                <a:solidFill>
                  <a:srgbClr val="4D5156"/>
                </a:solidFill>
                <a:latin typeface="Google Sans"/>
              </a:rPr>
              <a:t>Recruitment Marketing Specialist is a human resources professional who develops company's Employer Branding and Recruitment Marketing strategies by bringing modern marketing methods and tactics to the recruiting process in order to attract top talent in the market.</a:t>
            </a:r>
            <a:endParaRPr dirty="0" lang="en-US">
              <a:solidFill>
                <a:srgbClr val="202124"/>
              </a:solidFill>
              <a:latin typeface="arial" panose="020B0604020202020204" pitchFamily="34" charset="0"/>
            </a:endParaRPr>
          </a:p>
          <a:p>
            <a:pPr indent="-285750" marL="285750">
              <a:buFont typeface="Arial" panose="020B0604020202020204" pitchFamily="34" charset="0"/>
              <a:buChar char="•"/>
            </a:pPr>
            <a:endParaRPr b="1" dirty="0" lang="en-US" smtClean="0"/>
          </a:p>
          <a:p>
            <a:pPr indent="-285750" marL="285750">
              <a:buFont typeface="Arial" panose="020B0604020202020204" pitchFamily="34" charset="0"/>
              <a:buChar char="•"/>
            </a:pPr>
            <a:r>
              <a:rPr b="1" dirty="0" lang="en-US" u="sng" smtClean="0"/>
              <a:t>Maintaining </a:t>
            </a:r>
            <a:r>
              <a:rPr b="1" dirty="0" lang="en-US" u="sng"/>
              <a:t>a sufficient </a:t>
            </a:r>
            <a:r>
              <a:rPr b="1" dirty="0" lang="en-US" u="sng" smtClean="0"/>
              <a:t>budget</a:t>
            </a:r>
            <a:r>
              <a:rPr b="1" dirty="0" lang="en-US" smtClean="0"/>
              <a:t>: </a:t>
            </a:r>
            <a:r>
              <a:rPr dirty="0" lang="en-US">
                <a:solidFill>
                  <a:srgbClr val="040C28"/>
                </a:solidFill>
                <a:latin typeface="Google Sans"/>
              </a:rPr>
              <a:t>a planning or decision-making tactic appropriate for an </a:t>
            </a:r>
            <a:r>
              <a:rPr dirty="0" lang="en-US" err="1" smtClean="0">
                <a:solidFill>
                  <a:srgbClr val="040C28"/>
                </a:solidFill>
                <a:latin typeface="Google Sans"/>
              </a:rPr>
              <a:t>organesation</a:t>
            </a:r>
            <a:r>
              <a:rPr dirty="0" lang="en-US" smtClean="0">
                <a:solidFill>
                  <a:srgbClr val="040C28"/>
                </a:solidFill>
                <a:latin typeface="Google Sans"/>
              </a:rPr>
              <a:t> </a:t>
            </a:r>
            <a:r>
              <a:rPr dirty="0" lang="en-US">
                <a:solidFill>
                  <a:srgbClr val="040C28"/>
                </a:solidFill>
                <a:latin typeface="Google Sans"/>
              </a:rPr>
              <a:t>when growth opportunities are low but the firm is in a relatively strong position in the market</a:t>
            </a:r>
            <a:r>
              <a:rPr dirty="0" lang="en-US">
                <a:solidFill>
                  <a:srgbClr val="4D5156"/>
                </a:solidFill>
                <a:latin typeface="Google Sans"/>
              </a:rPr>
              <a:t>; a maintenance strategy implies that the firm will continue to invest in the business, in a limited way, to maintain the current volume of business</a:t>
            </a:r>
            <a:r>
              <a:rPr dirty="0" lang="en-US" smtClean="0">
                <a:solidFill>
                  <a:srgbClr val="4D5156"/>
                </a:solidFill>
                <a:latin typeface="Google Sans"/>
              </a:rPr>
              <a:t>.</a:t>
            </a:r>
          </a:p>
          <a:p>
            <a:pPr indent="-285750" marL="285750">
              <a:buFont typeface="Arial" panose="020B0604020202020204" pitchFamily="34" charset="0"/>
              <a:buChar char="•"/>
            </a:pPr>
            <a:endParaRPr b="1" dirty="0" lang="en-US">
              <a:solidFill>
                <a:srgbClr val="4D5156"/>
              </a:solidFill>
              <a:latin typeface="Google Sans"/>
            </a:endParaRP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r>
              <a:rPr b="1" dirty="0" lang="en-US" u="sng"/>
              <a:t>Generating leads</a:t>
            </a:r>
            <a:r>
              <a:rPr b="1" dirty="0" lang="en-US" smtClean="0"/>
              <a:t>.: </a:t>
            </a:r>
            <a:r>
              <a:rPr dirty="0" lang="en-US">
                <a:solidFill>
                  <a:srgbClr val="202124"/>
                </a:solidFill>
                <a:latin typeface="Google Sans"/>
              </a:rPr>
              <a:t>Lead generation is the process of </a:t>
            </a:r>
            <a:r>
              <a:rPr dirty="0" lang="en-US">
                <a:solidFill>
                  <a:srgbClr val="040C28"/>
                </a:solidFill>
                <a:latin typeface="Google Sans"/>
              </a:rPr>
              <a:t>attracting people (leads) to your business and converting them into customers</a:t>
            </a:r>
            <a:r>
              <a:rPr dirty="0" lang="en-US">
                <a:solidFill>
                  <a:srgbClr val="202124"/>
                </a:solidFill>
                <a:latin typeface="Google Sans"/>
              </a:rPr>
              <a:t> Lead generation is a process that's usually implemented via marketing campaigns supported by marketing automation, and It offers an exciting approach to digital marketing because it reverses the typical </a:t>
            </a:r>
            <a:r>
              <a:rPr dirty="0" lang="en-US" smtClean="0">
                <a:solidFill>
                  <a:srgbClr val="202124"/>
                </a:solidFill>
                <a:latin typeface="Google Sans"/>
              </a:rPr>
              <a:t>...</a:t>
            </a:r>
          </a:p>
          <a:p>
            <a:pPr indent="-285750" marL="285750">
              <a:buFont typeface="Arial" panose="020B0604020202020204" pitchFamily="34" charset="0"/>
              <a:buChar char="•"/>
            </a:pPr>
            <a:endParaRPr b="1" dirty="0" lang="en-US">
              <a:solidFill>
                <a:srgbClr val="202124"/>
              </a:solidFill>
              <a:latin typeface="Google Sans"/>
            </a:endParaRP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r>
              <a:rPr b="1" dirty="0" lang="en-US" u="sng"/>
              <a:t>Finding the right tools</a:t>
            </a:r>
            <a:r>
              <a:rPr b="1" dirty="0" lang="en-US"/>
              <a:t>. </a:t>
            </a:r>
            <a:r>
              <a:rPr b="1" dirty="0" lang="en-US" smtClean="0"/>
              <a:t>: </a:t>
            </a:r>
            <a:r>
              <a:rPr dirty="0" lang="en-US">
                <a:solidFill>
                  <a:srgbClr val="4D5156"/>
                </a:solidFill>
                <a:latin typeface="Google Sans"/>
              </a:rPr>
              <a:t>Marketing tools are </a:t>
            </a:r>
            <a:r>
              <a:rPr dirty="0" lang="en-US">
                <a:solidFill>
                  <a:srgbClr val="040C28"/>
                </a:solidFill>
                <a:latin typeface="Google Sans"/>
              </a:rPr>
              <a:t>techniques, resources and digital programs that help companies promote their products and services effectively</a:t>
            </a:r>
            <a:r>
              <a:rPr dirty="0" lang="en-US">
                <a:solidFill>
                  <a:srgbClr val="4D5156"/>
                </a:solidFill>
                <a:latin typeface="Google Sans"/>
              </a:rPr>
              <a:t>. These tools also help advertisers implement marketing campaigns and track their progress afterward.</a:t>
            </a:r>
            <a:endParaRPr b="1" dirty="0"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55" name="Rectangle 1"/>
          <p:cNvSpPr/>
          <p:nvPr/>
        </p:nvSpPr>
        <p:spPr>
          <a:xfrm>
            <a:off x="226030" y="163156"/>
            <a:ext cx="8917969" cy="1920241"/>
          </a:xfrm>
          <a:prstGeom prst="rect"/>
        </p:spPr>
        <p:txBody>
          <a:bodyPr wrap="square">
            <a:spAutoFit/>
          </a:bodyPr>
          <a:p>
            <a:r>
              <a:rPr dirty="0" lang="en-US" smtClean="0">
                <a:solidFill>
                  <a:srgbClr val="4D5156"/>
                </a:solidFill>
                <a:latin typeface="Google Sans"/>
              </a:rPr>
              <a:t> </a:t>
            </a:r>
            <a:r>
              <a:rPr b="1" dirty="0" lang="en-US" u="sng" smtClean="0">
                <a:solidFill>
                  <a:srgbClr val="4D5156"/>
                </a:solidFill>
                <a:latin typeface="Google Sans"/>
              </a:rPr>
              <a:t>marketing strategy's for  process </a:t>
            </a:r>
            <a:r>
              <a:rPr b="1" dirty="0" lang="en-US" smtClean="0">
                <a:solidFill>
                  <a:srgbClr val="4D5156"/>
                </a:solidFill>
                <a:latin typeface="Google Sans"/>
              </a:rPr>
              <a:t>: </a:t>
            </a:r>
            <a:r>
              <a:rPr dirty="0" lang="en-US" smtClean="0">
                <a:solidFill>
                  <a:srgbClr val="4D5156"/>
                </a:solidFill>
                <a:latin typeface="Google Sans"/>
              </a:rPr>
              <a:t>The </a:t>
            </a:r>
            <a:r>
              <a:rPr dirty="0" lang="en-US">
                <a:solidFill>
                  <a:srgbClr val="4D5156"/>
                </a:solidFill>
                <a:latin typeface="Google Sans"/>
              </a:rPr>
              <a:t>steps of the strategic marketing process (</a:t>
            </a:r>
            <a:r>
              <a:rPr dirty="0" lang="en-US">
                <a:solidFill>
                  <a:srgbClr val="040C28"/>
                </a:solidFill>
                <a:latin typeface="Google Sans"/>
              </a:rPr>
              <a:t>mission, situation analysis, marketing plan, marketing mix, and implementation and control</a:t>
            </a:r>
            <a:r>
              <a:rPr dirty="0" lang="en-US">
                <a:solidFill>
                  <a:srgbClr val="4D5156"/>
                </a:solidFill>
                <a:latin typeface="Google Sans"/>
              </a:rPr>
              <a:t>) are different than the process for a specific marketing </a:t>
            </a:r>
            <a:r>
              <a:rPr dirty="0" lang="en-US" smtClean="0">
                <a:solidFill>
                  <a:srgbClr val="4D5156"/>
                </a:solidFill>
                <a:latin typeface="Google Sans"/>
              </a:rPr>
              <a:t>effort</a:t>
            </a:r>
            <a:endParaRPr dirty="0" lang="en-US">
              <a:solidFill>
                <a:srgbClr val="4D5156"/>
              </a:solidFill>
              <a:latin typeface="Google Sans"/>
            </a:endParaRPr>
          </a:p>
          <a:p>
            <a:endParaRPr dirty="0" lang="en-US" smtClean="0">
              <a:solidFill>
                <a:srgbClr val="4D5156"/>
              </a:solidFill>
              <a:latin typeface="Google Sans"/>
            </a:endParaRPr>
          </a:p>
          <a:p>
            <a:r>
              <a:rPr b="1" dirty="0" lang="en-US" u="sng" smtClean="0">
                <a:solidFill>
                  <a:srgbClr val="4D5156"/>
                </a:solidFill>
                <a:latin typeface="Google Sans"/>
              </a:rPr>
              <a:t>Lesson from the marketing </a:t>
            </a:r>
            <a:r>
              <a:rPr b="1" dirty="0" lang="en-US" smtClean="0">
                <a:solidFill>
                  <a:srgbClr val="4D5156"/>
                </a:solidFill>
                <a:latin typeface="Google Sans"/>
              </a:rPr>
              <a:t>: </a:t>
            </a:r>
            <a:r>
              <a:rPr dirty="0" lang="en-US">
                <a:solidFill>
                  <a:srgbClr val="202124"/>
                </a:solidFill>
                <a:latin typeface="Google Sans"/>
              </a:rPr>
              <a:t>What can you learn from marketing strategy?</a:t>
            </a:r>
            <a:endParaRPr dirty="0" lang="en-US">
              <a:solidFill>
                <a:srgbClr val="202124"/>
              </a:solidFill>
              <a:latin typeface="arial" panose="020B0604020202020204" pitchFamily="34" charset="0"/>
            </a:endParaRPr>
          </a:p>
          <a:p>
            <a:r>
              <a:rPr dirty="0" lang="en-US">
                <a:solidFill>
                  <a:srgbClr val="4D5156"/>
                </a:solidFill>
                <a:latin typeface="Google Sans"/>
              </a:rPr>
              <a:t>Brand equity refers to the value which a brand improves on a product or service beyond its functional benefits. In a marketing strategy course, students can learn about the various aspects of brand equity, including brand awareness, brand loyalty, and brand associations</a:t>
            </a:r>
            <a:endParaRPr dirty="0" lang="en-US">
              <a:solidFill>
                <a:srgbClr val="202124"/>
              </a:solidFill>
              <a:latin typeface="arial" panose="020B0604020202020204" pitchFamily="34" charset="0"/>
            </a:endParaRPr>
          </a:p>
          <a:p>
            <a:endParaRPr b="1" dirty="0" lang="en-US"/>
          </a:p>
        </p:txBody>
      </p:sp>
      <p:pic>
        <p:nvPicPr>
          <p:cNvPr id="2097177" name="Picture 2"/>
          <p:cNvPicPr>
            <a:picLocks noChangeAspect="1"/>
          </p:cNvPicPr>
          <p:nvPr/>
        </p:nvPicPr>
        <p:blipFill>
          <a:blip xmlns:r="http://schemas.openxmlformats.org/officeDocument/2006/relationships" r:embed="rId1"/>
          <a:stretch>
            <a:fillRect/>
          </a:stretch>
        </p:blipFill>
        <p:spPr>
          <a:xfrm>
            <a:off x="1313808" y="2505825"/>
            <a:ext cx="5715000" cy="1981200"/>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23" name="Shape 108"/>
        <p:cNvGrpSpPr/>
        <p:nvPr/>
      </p:nvGrpSpPr>
      <p:grpSpPr>
        <a:xfrm>
          <a:off x="0" y="0"/>
          <a:ext cx="0" cy="0"/>
          <a:chOff x="0" y="0"/>
          <a:chExt cx="0" cy="0"/>
        </a:xfrm>
      </p:grpSpPr>
      <p:sp>
        <p:nvSpPr>
          <p:cNvPr id="1048656" name="Google Shape;109;p22"/>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57" name="Google Shape;110;p22"/>
          <p:cNvSpPr txBox="1"/>
          <p:nvPr/>
        </p:nvSpPr>
        <p:spPr>
          <a:xfrm>
            <a:off x="478200" y="1392050"/>
            <a:ext cx="8187600" cy="36372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dirty="0" lang="en-GB"/>
              <a:t>Post Creation: </a:t>
            </a:r>
            <a:endParaRPr b="1" dirty="0"/>
          </a:p>
          <a:p>
            <a:pPr algn="l" indent="-317500" lvl="0" marL="457200" rtl="0">
              <a:spcBef>
                <a:spcPts val="0"/>
              </a:spcBef>
              <a:spcAft>
                <a:spcPts val="0"/>
              </a:spcAft>
              <a:buSzPts val="1400"/>
              <a:buChar char="●"/>
            </a:pPr>
            <a:r>
              <a:rPr b="1" dirty="0" lang="en-GB" u="sng"/>
              <a:t>Select Content Categories</a:t>
            </a:r>
            <a:r>
              <a:rPr b="1" dirty="0" lang="en-GB"/>
              <a:t>:</a:t>
            </a:r>
            <a:r>
              <a:rPr dirty="0"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p>
          <a:p>
            <a:pPr algn="l" indent="0" lvl="0" marL="0" rtl="0">
              <a:spcBef>
                <a:spcPts val="0"/>
              </a:spcBef>
              <a:spcAft>
                <a:spcPts val="0"/>
              </a:spcAft>
              <a:buNone/>
            </a:pPr>
            <a:endParaRPr dirty="0" lang="en-GB"/>
          </a:p>
          <a:p>
            <a:pPr algn="l" indent="0" lvl="0" marL="0" rtl="0">
              <a:spcBef>
                <a:spcPts val="0"/>
              </a:spcBef>
              <a:spcAft>
                <a:spcPts val="0"/>
              </a:spcAft>
              <a:buNone/>
            </a:pPr>
            <a:r>
              <a:rPr dirty="0" lang="en-GB"/>
              <a:t>Format </a:t>
            </a:r>
            <a:r>
              <a:rPr dirty="0" lang="en-GB" smtClean="0"/>
              <a:t>1: blog article</a:t>
            </a:r>
          </a:p>
          <a:p>
            <a:pPr algn="l" indent="0" lvl="0" marL="0" rtl="0">
              <a:spcBef>
                <a:spcPts val="0"/>
              </a:spcBef>
              <a:spcAft>
                <a:spcPts val="0"/>
              </a:spcAft>
              <a:buNone/>
            </a:pPr>
            <a:endParaRPr dirty="0" lang="en-GB" smtClean="0"/>
          </a:p>
          <a:p>
            <a:pPr algn="l" indent="0" lvl="0" marL="0" rtl="0">
              <a:spcBef>
                <a:spcPts val="0"/>
              </a:spcBef>
              <a:spcAft>
                <a:spcPts val="0"/>
              </a:spcAft>
              <a:buNone/>
            </a:pPr>
            <a:r>
              <a:rPr b="1" dirty="0" lang="en-GB" u="sng" smtClean="0"/>
              <a:t>Aim :</a:t>
            </a:r>
            <a:r>
              <a:rPr b="1" dirty="0" lang="en-GB" smtClean="0"/>
              <a:t> </a:t>
            </a:r>
            <a:r>
              <a:rPr dirty="0" lang="en-GB" smtClean="0"/>
              <a:t>boost </a:t>
            </a:r>
            <a:r>
              <a:rPr dirty="0" lang="en-GB" err="1" smtClean="0"/>
              <a:t>seo</a:t>
            </a:r>
            <a:r>
              <a:rPr dirty="0" lang="en-GB" smtClean="0"/>
              <a:t> &amp; provide information about a certain new product of paragon slippers</a:t>
            </a:r>
          </a:p>
          <a:p>
            <a:pPr algn="l" indent="0" lvl="0" marL="0" rtl="0">
              <a:spcBef>
                <a:spcPts val="0"/>
              </a:spcBef>
              <a:spcAft>
                <a:spcPts val="0"/>
              </a:spcAft>
              <a:buNone/>
            </a:pPr>
            <a:r>
              <a:rPr dirty="0" lang="en-GB" smtClean="0"/>
              <a:t> </a:t>
            </a:r>
          </a:p>
          <a:p>
            <a:pPr lvl="0"/>
            <a:r>
              <a:rPr b="1" dirty="0" lang="en-GB" u="sng" smtClean="0"/>
              <a:t>Date</a:t>
            </a:r>
            <a:r>
              <a:rPr b="1" dirty="0" lang="en-GB" smtClean="0"/>
              <a:t> : </a:t>
            </a:r>
            <a:r>
              <a:rPr dirty="0" lang="en-US">
                <a:solidFill>
                  <a:srgbClr val="4D5156"/>
                </a:solidFill>
                <a:latin typeface="arial" panose="020B0604020202020204" pitchFamily="34" charset="0"/>
              </a:rPr>
              <a:t>June 07, 2022</a:t>
            </a:r>
            <a:r>
              <a:rPr dirty="0" lang="en-US" smtClean="0">
                <a:solidFill>
                  <a:srgbClr val="4D5156"/>
                </a:solidFill>
                <a:latin typeface="arial" panose="020B0604020202020204" pitchFamily="34" charset="0"/>
              </a:rPr>
              <a:t>.</a:t>
            </a:r>
          </a:p>
          <a:p>
            <a:pPr lvl="0"/>
            <a:endParaRPr dirty="0" lang="en-US" smtClean="0">
              <a:solidFill>
                <a:srgbClr val="4D5156"/>
              </a:solidFill>
              <a:latin typeface="arial" panose="020B0604020202020204" pitchFamily="34" charset="0"/>
            </a:endParaRPr>
          </a:p>
          <a:p>
            <a:pPr lvl="0"/>
            <a:r>
              <a:rPr b="1" dirty="0" lang="en-US" smtClean="0">
                <a:solidFill>
                  <a:srgbClr val="4D5156"/>
                </a:solidFill>
                <a:latin typeface="arial" panose="020B0604020202020204" pitchFamily="34" charset="0"/>
              </a:rPr>
              <a:t>I</a:t>
            </a:r>
            <a:r>
              <a:rPr b="1" dirty="0" lang="en-US" u="sng" smtClean="0">
                <a:solidFill>
                  <a:srgbClr val="4D5156"/>
                </a:solidFill>
                <a:latin typeface="arial" panose="020B0604020202020204" pitchFamily="34" charset="0"/>
              </a:rPr>
              <a:t>deas</a:t>
            </a:r>
            <a:r>
              <a:rPr b="1" dirty="0" lang="en-US" smtClean="0">
                <a:solidFill>
                  <a:srgbClr val="4D5156"/>
                </a:solidFill>
                <a:latin typeface="arial" panose="020B0604020202020204" pitchFamily="34" charset="0"/>
              </a:rPr>
              <a:t>: </a:t>
            </a:r>
            <a:r>
              <a:rPr dirty="0" lang="en-US" smtClean="0">
                <a:solidFill>
                  <a:srgbClr val="4D5156"/>
                </a:solidFill>
                <a:latin typeface="arial" panose="020B0604020202020204" pitchFamily="34" charset="0"/>
              </a:rPr>
              <a:t>paragon has launched new water proof chapels' and shoes  and this blog will cover the details about them by outstanding products</a:t>
            </a:r>
          </a:p>
          <a:p>
            <a:pPr lvl="0"/>
            <a:r>
              <a:rPr dirty="0" lang="en-US" smtClean="0">
                <a:solidFill>
                  <a:srgbClr val="4D5156"/>
                </a:solidFill>
                <a:latin typeface="arial" panose="020B0604020202020204" pitchFamily="34" charset="0"/>
              </a:rPr>
              <a:t>.</a:t>
            </a:r>
          </a:p>
          <a:p>
            <a:pPr lvl="0"/>
            <a:r>
              <a:rPr b="1" dirty="0" lang="en-US" u="sng" smtClean="0">
                <a:solidFill>
                  <a:srgbClr val="4D5156"/>
                </a:solidFill>
                <a:latin typeface="arial" panose="020B0604020202020204" pitchFamily="34" charset="0"/>
              </a:rPr>
              <a:t>Topic</a:t>
            </a:r>
            <a:r>
              <a:rPr b="1" dirty="0" lang="en-US" smtClean="0">
                <a:solidFill>
                  <a:srgbClr val="4D5156"/>
                </a:solidFill>
                <a:latin typeface="arial" panose="020B0604020202020204" pitchFamily="34" charset="0"/>
              </a:rPr>
              <a:t> : </a:t>
            </a:r>
            <a:r>
              <a:rPr dirty="0" lang="en-US" smtClean="0">
                <a:solidFill>
                  <a:srgbClr val="4D5156"/>
                </a:solidFill>
                <a:latin typeface="arial" panose="020B0604020202020204" pitchFamily="34" charset="0"/>
              </a:rPr>
              <a:t>3 ways you can wear waterproof slippers and shoes. </a:t>
            </a:r>
            <a:endParaRPr b="1" dirty="0"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60" name="Rectangle 2"/>
          <p:cNvSpPr/>
          <p:nvPr/>
        </p:nvSpPr>
        <p:spPr>
          <a:xfrm>
            <a:off x="0" y="47982"/>
            <a:ext cx="9144000" cy="4765040"/>
          </a:xfrm>
          <a:prstGeom prst="rect"/>
        </p:spPr>
        <p:txBody>
          <a:bodyPr wrap="square">
            <a:spAutoFit/>
          </a:bodyPr>
          <a:p>
            <a:r>
              <a:rPr b="1" dirty="0" lang="en-US" u="sng" smtClean="0"/>
              <a:t>Format 2 </a:t>
            </a:r>
            <a:r>
              <a:rPr dirty="0" lang="en-US" u="sng" smtClean="0"/>
              <a:t>: </a:t>
            </a:r>
            <a:r>
              <a:rPr dirty="0" lang="en-US"/>
              <a:t> </a:t>
            </a:r>
            <a:r>
              <a:rPr dirty="0" lang="en-US" smtClean="0"/>
              <a:t>VIDEO </a:t>
            </a:r>
          </a:p>
          <a:p>
            <a:endParaRPr dirty="0" lang="en-US" u="sng"/>
          </a:p>
          <a:p>
            <a:r>
              <a:rPr dirty="0" lang="en-US" u="sng" smtClean="0"/>
              <a:t>AIM </a:t>
            </a:r>
            <a:r>
              <a:rPr dirty="0" lang="en-US" u="sng"/>
              <a:t>: </a:t>
            </a:r>
            <a:r>
              <a:rPr dirty="0" lang="en-US"/>
              <a:t>he company has set a target of increasing its store count to 150 by the end of this financial year. Over the next 3 months, Paragon aims to </a:t>
            </a:r>
            <a:r>
              <a:rPr dirty="0" lang="en-US" smtClean="0"/>
              <a:t>...</a:t>
            </a:r>
          </a:p>
          <a:p>
            <a:endParaRPr dirty="0" lang="en-US"/>
          </a:p>
          <a:p>
            <a:r>
              <a:rPr b="1" dirty="0" lang="en-US" smtClean="0"/>
              <a:t>Date </a:t>
            </a:r>
            <a:r>
              <a:rPr dirty="0" lang="en-US" smtClean="0"/>
              <a:t>: 23-7-2023</a:t>
            </a:r>
          </a:p>
          <a:p>
            <a:endParaRPr dirty="0" lang="en-US" smtClean="0"/>
          </a:p>
          <a:p>
            <a:r>
              <a:rPr dirty="0" lang="en-US" smtClean="0"/>
              <a:t>I</a:t>
            </a:r>
            <a:r>
              <a:rPr b="1" dirty="0" lang="en-US" smtClean="0"/>
              <a:t>dea </a:t>
            </a:r>
            <a:r>
              <a:rPr dirty="0" lang="en-US" smtClean="0"/>
              <a:t>: </a:t>
            </a:r>
            <a:r>
              <a:rPr dirty="0" lang="en-US"/>
              <a:t>Pick </a:t>
            </a:r>
            <a:r>
              <a:rPr b="1" dirty="0" lang="en-US"/>
              <a:t>footwear that has some kind of fastening</a:t>
            </a:r>
            <a:r>
              <a:rPr dirty="0" lang="en-US"/>
              <a:t> - like </a:t>
            </a:r>
            <a:r>
              <a:rPr dirty="0" lang="en-US" err="1"/>
              <a:t>velcro</a:t>
            </a:r>
            <a:r>
              <a:rPr dirty="0" lang="en-US"/>
              <a:t>, ankle straps, or laces. In the case, you prefer </a:t>
            </a:r>
            <a:r>
              <a:rPr b="1" dirty="0" lang="en-US"/>
              <a:t>shoes</a:t>
            </a:r>
            <a:r>
              <a:rPr dirty="0" lang="en-US"/>
              <a:t> without laces, snug fit </a:t>
            </a:r>
            <a:r>
              <a:rPr dirty="0" lang="en-US" smtClean="0"/>
              <a:t>shoes</a:t>
            </a:r>
          </a:p>
          <a:p>
            <a:endParaRPr dirty="0" lang="en-US" smtClean="0"/>
          </a:p>
          <a:p>
            <a:r>
              <a:rPr dirty="0" lang="en-US" smtClean="0"/>
              <a:t>Topic : </a:t>
            </a:r>
            <a:r>
              <a:rPr dirty="0" lang="en-US"/>
              <a:t>SHOEMAKERS SINCE 1975 ... As a brand that sells all over the country, </a:t>
            </a:r>
            <a:r>
              <a:rPr b="1" dirty="0" lang="en-US"/>
              <a:t>Paragon</a:t>
            </a:r>
            <a:r>
              <a:rPr dirty="0" lang="en-US"/>
              <a:t> needs little or no introduction in the Indian sub-continent. While rubber </a:t>
            </a:r>
            <a:r>
              <a:rPr b="1" dirty="0" lang="en-US"/>
              <a:t>footwear</a:t>
            </a:r>
            <a:r>
              <a:rPr dirty="0" lang="en-US"/>
              <a:t> ...</a:t>
            </a:r>
          </a:p>
          <a:p>
            <a:r>
              <a:rPr dirty="0" lang="en-US"/>
              <a:t>Missing</a:t>
            </a:r>
          </a:p>
          <a:p>
            <a:endParaRPr dirty="0" lang="en-US" smtClean="0"/>
          </a:p>
          <a:p>
            <a:r>
              <a:rPr b="1" dirty="0" lang="en-US" smtClean="0">
                <a:effectLst>
                  <a:outerShdw algn="tl" blurRad="38100" dir="2700000" dist="38100">
                    <a:srgbClr val="000000">
                      <a:alpha val="43137"/>
                    </a:srgbClr>
                  </a:outerShdw>
                </a:effectLst>
              </a:rPr>
              <a:t>Format 3 :</a:t>
            </a:r>
          </a:p>
          <a:p>
            <a:r>
              <a:rPr dirty="0" lang="en-US" smtClean="0"/>
              <a:t> </a:t>
            </a:r>
            <a:endParaRPr dirty="0" lang="en-US"/>
          </a:p>
          <a:p>
            <a:r>
              <a:rPr b="1" dirty="0" lang="en-US" u="sng" smtClean="0"/>
              <a:t>Aim</a:t>
            </a:r>
            <a:r>
              <a:rPr b="1" dirty="0" lang="en-US" smtClean="0"/>
              <a:t> : </a:t>
            </a:r>
            <a:r>
              <a:rPr dirty="0" lang="en-US" smtClean="0"/>
              <a:t>brand awareness &amp; reach</a:t>
            </a:r>
          </a:p>
          <a:p>
            <a:r>
              <a:rPr dirty="0" lang="en-US" smtClean="0"/>
              <a:t> </a:t>
            </a:r>
          </a:p>
          <a:p>
            <a:r>
              <a:rPr b="1" dirty="0" lang="en-US" u="sng" smtClean="0"/>
              <a:t>Date </a:t>
            </a:r>
            <a:r>
              <a:rPr b="1" dirty="0" lang="en-US" smtClean="0"/>
              <a:t>: </a:t>
            </a:r>
            <a:r>
              <a:rPr dirty="0" lang="en-US" smtClean="0">
                <a:solidFill>
                  <a:srgbClr val="70757A"/>
                </a:solidFill>
                <a:latin typeface="arial" panose="020B0604020202020204" pitchFamily="34" charset="0"/>
              </a:rPr>
              <a:t>29-Jan-2023</a:t>
            </a:r>
          </a:p>
          <a:p>
            <a:endParaRPr dirty="0" lang="en-US" smtClean="0">
              <a:solidFill>
                <a:srgbClr val="70757A"/>
              </a:solidFill>
              <a:latin typeface="arial" panose="020B0604020202020204" pitchFamily="34" charset="0"/>
            </a:endParaRPr>
          </a:p>
          <a:p>
            <a:r>
              <a:rPr b="1" dirty="0" lang="en-US" u="sng" smtClean="0">
                <a:solidFill>
                  <a:srgbClr val="70757A"/>
                </a:solidFill>
                <a:latin typeface="arial" panose="020B0604020202020204" pitchFamily="34" charset="0"/>
              </a:rPr>
              <a:t>Idea</a:t>
            </a:r>
            <a:r>
              <a:rPr b="1" dirty="0" lang="en-US" smtClean="0">
                <a:solidFill>
                  <a:srgbClr val="70757A"/>
                </a:solidFill>
                <a:latin typeface="arial" panose="020B0604020202020204" pitchFamily="34" charset="0"/>
              </a:rPr>
              <a:t>: </a:t>
            </a:r>
            <a:r>
              <a:rPr dirty="0" lang="en-US">
                <a:solidFill>
                  <a:srgbClr val="4D5156"/>
                </a:solidFill>
                <a:latin typeface="arial" panose="020B0604020202020204" pitchFamily="34" charset="0"/>
              </a:rPr>
              <a:t>A complete multimedia workshop! A company of a growing team of freelancers, artists and digital </a:t>
            </a:r>
            <a:r>
              <a:rPr dirty="0" lang="en-US" smtClean="0">
                <a:solidFill>
                  <a:srgbClr val="4D5156"/>
                </a:solidFill>
                <a:latin typeface="arial" panose="020B0604020202020204" pitchFamily="34" charset="0"/>
              </a:rPr>
              <a:t>media</a:t>
            </a:r>
          </a:p>
          <a:p>
            <a:endParaRPr dirty="0" lang="en-US" smtClean="0">
              <a:solidFill>
                <a:srgbClr val="4D5156"/>
              </a:solidFill>
              <a:latin typeface="arial" panose="020B0604020202020204" pitchFamily="34" charset="0"/>
            </a:endParaRPr>
          </a:p>
          <a:p>
            <a:r>
              <a:rPr b="1" dirty="0" lang="en-US" smtClean="0">
                <a:solidFill>
                  <a:srgbClr val="4D5156"/>
                </a:solidFill>
                <a:latin typeface="arial" panose="020B0604020202020204" pitchFamily="34" charset="0"/>
              </a:rPr>
              <a:t>T</a:t>
            </a:r>
            <a:r>
              <a:rPr b="1" dirty="0" lang="en-US" u="sng" smtClean="0">
                <a:solidFill>
                  <a:srgbClr val="4D5156"/>
                </a:solidFill>
                <a:latin typeface="arial" panose="020B0604020202020204" pitchFamily="34" charset="0"/>
              </a:rPr>
              <a:t>opic</a:t>
            </a:r>
            <a:r>
              <a:rPr b="1" dirty="0" lang="en-US" smtClean="0">
                <a:solidFill>
                  <a:srgbClr val="4D5156"/>
                </a:solidFill>
                <a:latin typeface="arial" panose="020B0604020202020204" pitchFamily="34" charset="0"/>
              </a:rPr>
              <a:t> : </a:t>
            </a:r>
            <a:r>
              <a:rPr dirty="0" lang="en-US" smtClean="0">
                <a:solidFill>
                  <a:srgbClr val="4D5156"/>
                </a:solidFill>
                <a:latin typeface="arial" panose="020B0604020202020204" pitchFamily="34" charset="0"/>
              </a:rPr>
              <a:t>.</a:t>
            </a:r>
            <a:r>
              <a:rPr dirty="0" lang="en-US">
                <a:solidFill>
                  <a:srgbClr val="040C28"/>
                </a:solidFill>
                <a:latin typeface="Google Sans"/>
              </a:rPr>
              <a:t> perfect or have a lot of a good </a:t>
            </a:r>
            <a:r>
              <a:rPr dirty="0" lang="en-US" smtClean="0">
                <a:solidFill>
                  <a:srgbClr val="040C28"/>
                </a:solidFill>
                <a:latin typeface="Google Sans"/>
              </a:rPr>
              <a:t>quality</a:t>
            </a:r>
            <a:r>
              <a:rPr dirty="0" lang="en-US" smtClean="0">
                <a:solidFill>
                  <a:srgbClr val="4D5156"/>
                </a:solidFill>
                <a:latin typeface="Google Sans"/>
              </a:rPr>
              <a:t>. Paragon   </a:t>
            </a:r>
            <a:endParaRPr b="1" dirty="0"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27" name="Shape 114"/>
        <p:cNvGrpSpPr/>
        <p:nvPr/>
      </p:nvGrpSpPr>
      <p:grpSpPr>
        <a:xfrm>
          <a:off x="0" y="0"/>
          <a:ext cx="0" cy="0"/>
          <a:chOff x="0" y="0"/>
          <a:chExt cx="0" cy="0"/>
        </a:xfrm>
      </p:grpSpPr>
      <p:sp>
        <p:nvSpPr>
          <p:cNvPr id="1048661" name="Google Shape;115;p23"/>
          <p:cNvSpPr txBox="1"/>
          <p:nvPr/>
        </p:nvSpPr>
        <p:spPr>
          <a:xfrm>
            <a:off x="112825" y="1891050"/>
            <a:ext cx="8948700" cy="401926"/>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endParaRPr sz="1300">
              <a:solidFill>
                <a:srgbClr val="0E101A"/>
              </a:solidFill>
            </a:endParaRPr>
          </a:p>
        </p:txBody>
      </p:sp>
      <p:sp>
        <p:nvSpPr>
          <p:cNvPr id="1048662" name="Google Shape;116;p23"/>
          <p:cNvSpPr txBox="1"/>
          <p:nvPr/>
        </p:nvSpPr>
        <p:spPr>
          <a:xfrm>
            <a:off x="1052700" y="1006193"/>
            <a:ext cx="7610100" cy="43370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900" lang="en-GB">
                <a:solidFill>
                  <a:srgbClr val="434343"/>
                </a:solidFill>
              </a:rPr>
              <a:t>Instagram Story</a:t>
            </a:r>
            <a:endParaRPr b="1" sz="2900">
              <a:solidFill>
                <a:srgbClr val="434343"/>
              </a:solidFill>
            </a:endParaRPr>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p:txBody>
      </p:sp>
      <p:sp>
        <p:nvSpPr>
          <p:cNvPr id="1048663" name="Google Shape;117;p23"/>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pic>
        <p:nvPicPr>
          <p:cNvPr id="2097178" name="Picture 2097153"/>
          <p:cNvPicPr>
            <a:picLocks/>
          </p:cNvPicPr>
          <p:nvPr/>
        </p:nvPicPr>
        <p:blipFill>
          <a:blip xmlns:r="http://schemas.openxmlformats.org/officeDocument/2006/relationships" r:embed="rId1"/>
          <a:stretch>
            <a:fillRect/>
          </a:stretch>
        </p:blipFill>
        <p:spPr>
          <a:xfrm>
            <a:off x="2061721" y="1856310"/>
            <a:ext cx="1258415" cy="2573802"/>
          </a:xfrm>
          <a:prstGeom prst="rect"/>
        </p:spPr>
      </p:pic>
      <p:pic>
        <p:nvPicPr>
          <p:cNvPr id="2097179" name="Picture 2097154"/>
          <p:cNvPicPr>
            <a:picLocks/>
          </p:cNvPicPr>
          <p:nvPr/>
        </p:nvPicPr>
        <p:blipFill>
          <a:blip xmlns:r="http://schemas.openxmlformats.org/officeDocument/2006/relationships" r:embed="rId2"/>
          <a:stretch>
            <a:fillRect/>
          </a:stretch>
        </p:blipFill>
        <p:spPr>
          <a:xfrm>
            <a:off x="3820430" y="2092012"/>
            <a:ext cx="1134763" cy="2584738"/>
          </a:xfrm>
          <a:prstGeom prst="rect"/>
        </p:spPr>
      </p:pic>
      <p:pic>
        <p:nvPicPr>
          <p:cNvPr id="2097180" name="Picture 2097155"/>
          <p:cNvPicPr>
            <a:picLocks/>
          </p:cNvPicPr>
          <p:nvPr/>
        </p:nvPicPr>
        <p:blipFill>
          <a:blip xmlns:r="http://schemas.openxmlformats.org/officeDocument/2006/relationships" r:embed="rId3"/>
          <a:stretch>
            <a:fillRect/>
          </a:stretch>
        </p:blipFill>
        <p:spPr>
          <a:xfrm>
            <a:off x="5362945" y="2049026"/>
            <a:ext cx="1148835" cy="2616789"/>
          </a:xfrm>
          <a:prstGeom prst="rect"/>
        </p:spPr>
      </p:pic>
      <p:pic>
        <p:nvPicPr>
          <p:cNvPr id="2097181" name="Picture 2097156"/>
          <p:cNvPicPr>
            <a:picLocks/>
          </p:cNvPicPr>
          <p:nvPr/>
        </p:nvPicPr>
        <p:blipFill>
          <a:blip xmlns:r="http://schemas.openxmlformats.org/officeDocument/2006/relationships" r:embed="rId4"/>
          <a:stretch>
            <a:fillRect/>
          </a:stretch>
        </p:blipFill>
        <p:spPr>
          <a:xfrm>
            <a:off x="6845986" y="1891049"/>
            <a:ext cx="1250710" cy="2848840"/>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30" name="Shape 121"/>
        <p:cNvGrpSpPr/>
        <p:nvPr/>
      </p:nvGrpSpPr>
      <p:grpSpPr>
        <a:xfrm>
          <a:off x="0" y="0"/>
          <a:ext cx="0" cy="0"/>
          <a:chOff x="0" y="0"/>
          <a:chExt cx="0" cy="0"/>
        </a:xfrm>
      </p:grpSpPr>
      <p:sp>
        <p:nvSpPr>
          <p:cNvPr id="1048666" name="Google Shape;122;p24"/>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67" name="Google Shape;123;p24"/>
          <p:cNvSpPr txBox="1"/>
          <p:nvPr/>
        </p:nvSpPr>
        <p:spPr>
          <a:xfrm>
            <a:off x="478200" y="1849250"/>
            <a:ext cx="8187600" cy="386050"/>
          </a:xfrm>
          <a:prstGeom prst="rect"/>
          <a:noFill/>
          <a:ln>
            <a:noFill/>
          </a:ln>
        </p:spPr>
        <p:txBody>
          <a:bodyPr anchor="t" anchorCtr="0" bIns="91425" lIns="91425" rIns="91425" spcFirstLastPara="1" tIns="91425" wrap="square">
            <a:spAutoFit/>
          </a:bodyPr>
          <a:p>
            <a:pPr algn="l" indent="0" lvl="0" marL="139700" rtl="0">
              <a:spcBef>
                <a:spcPts val="0"/>
              </a:spcBef>
              <a:spcAft>
                <a:spcPts val="0"/>
              </a:spcAft>
              <a:buNone/>
            </a:pPr>
            <a:endParaRPr/>
          </a:p>
        </p:txBody>
      </p:sp>
      <p:sp>
        <p:nvSpPr>
          <p:cNvPr id="1048668" name="Google Shape;124;p24"/>
          <p:cNvSpPr txBox="1"/>
          <p:nvPr/>
        </p:nvSpPr>
        <p:spPr>
          <a:xfrm>
            <a:off x="766950" y="1281450"/>
            <a:ext cx="7610100" cy="10858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900" lang="en-GB">
                <a:solidFill>
                  <a:srgbClr val="434343"/>
                </a:solidFill>
              </a:rPr>
              <a:t>Designs/Video Editing</a:t>
            </a:r>
            <a:endParaRPr b="1" sz="2900">
              <a:solidFill>
                <a:srgbClr val="434343"/>
              </a:solidFill>
            </a:endParaRPr>
          </a:p>
          <a:p>
            <a:pPr algn="l" indent="0" lvl="0" marL="0" rtl="0">
              <a:spcBef>
                <a:spcPts val="0"/>
              </a:spcBef>
              <a:spcAft>
                <a:spcPts val="0"/>
              </a:spcAft>
              <a:buNone/>
            </a:pPr>
            <a:endParaRPr sz="2700"/>
          </a:p>
        </p:txBody>
      </p:sp>
      <p:pic>
        <p:nvPicPr>
          <p:cNvPr id="2097200" name="Picture 2097152"/>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766950" y="2571749"/>
            <a:ext cx="1360484" cy="2418639"/>
          </a:xfrm>
          <a:prstGeom prst="rect"/>
        </p:spPr>
      </p:pic>
      <p:pic>
        <p:nvPicPr>
          <p:cNvPr id="2097201" name="Picture 2097151"/>
          <p:cNvPicPr>
            <a:picLocks/>
          </p:cNvPicPr>
          <p:nvPr>
            <a:videoFile r:link="rId4"/>
            <p:extLst>
              <p:ext uri="{DAA4B4D4-6D71-4841-9C94-3DE7FCFB9230}">
                <p14:media xmlns:p14="http://schemas.microsoft.com/office/powerpoint/2010/main" r:embed="rId5"/>
              </p:ext>
            </p:extLst>
          </p:nvPr>
        </p:nvPicPr>
        <p:blipFill>
          <a:blip xmlns:r="http://schemas.openxmlformats.org/officeDocument/2006/relationships" r:embed="rId6"/>
          <a:stretch>
            <a:fillRect/>
          </a:stretch>
        </p:blipFill>
        <p:spPr>
          <a:xfrm>
            <a:off x="3236952" y="2571750"/>
            <a:ext cx="2947693" cy="2082511"/>
          </a:xfrm>
          <a:prstGeom prst="rect"/>
        </p:spPr>
      </p:pic>
      <p:pic>
        <p:nvPicPr>
          <p:cNvPr id="2097202" name="Picture 2097180"/>
          <p:cNvPicPr>
            <a:picLocks/>
          </p:cNvPicPr>
          <p:nvPr>
            <a:videoFile r:link="rId7"/>
            <p:extLst>
              <p:ext uri="{DAA4B4D4-6D71-4841-9C94-3DE7FCFB9230}">
                <p14:media xmlns:p14="http://schemas.microsoft.com/office/powerpoint/2010/main" r:embed="rId8"/>
              </p:ext>
            </p:extLst>
          </p:nvPr>
        </p:nvPicPr>
        <p:blipFill>
          <a:blip xmlns:r="http://schemas.openxmlformats.org/officeDocument/2006/relationships" r:embed="rId9"/>
          <a:stretch>
            <a:fillRect/>
          </a:stretch>
        </p:blipFill>
        <p:spPr>
          <a:xfrm>
            <a:off x="6853217" y="2375264"/>
            <a:ext cx="2109433" cy="2811609"/>
          </a:xfrm>
          <a:prstGeom prst="rect"/>
        </p:spPr>
      </p:pic>
      <p:sp>
        <p:nvSpPr>
          <p:cNvPr id="1048758" name="Rectangle 1">
            <a:hlinkClick r:id="rId10" action="ppaction://hlinkpres?slideindex=1&amp;slidetitle="/>
          </p:cNvPr>
          <p:cNvSpPr/>
          <p:nvPr/>
        </p:nvSpPr>
        <p:spPr>
          <a:xfrm>
            <a:off x="2304934" y="4682611"/>
            <a:ext cx="4811726" cy="307777"/>
          </a:xfrm>
          <a:prstGeom prst="rect"/>
        </p:spPr>
        <p:txBody>
          <a:bodyPr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latin typeface="Arial"/>
                <a:hlinkClick r:id="rId11" action="ppaction://hlinksldjump"/>
              </a:rPr>
              <a:t>https://youtu.be/Yi_2e1HDjwU</a:t>
            </a:r>
            <a:endParaRPr dirty="0"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34" name="Shape 128"/>
        <p:cNvGrpSpPr/>
        <p:nvPr/>
      </p:nvGrpSpPr>
      <p:grpSpPr>
        <a:xfrm>
          <a:off x="0" y="0"/>
          <a:ext cx="0" cy="0"/>
          <a:chOff x="0" y="0"/>
          <a:chExt cx="0" cy="0"/>
        </a:xfrm>
      </p:grpSpPr>
      <p:sp>
        <p:nvSpPr>
          <p:cNvPr id="1048672" name="Google Shape;129;p25"/>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73" name="Google Shape;130;p25"/>
          <p:cNvSpPr txBox="1"/>
          <p:nvPr/>
        </p:nvSpPr>
        <p:spPr>
          <a:xfrm>
            <a:off x="478200" y="2022525"/>
            <a:ext cx="8187600" cy="1808451"/>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Ad Campaigns over Social Media:</a:t>
            </a:r>
            <a:endParaRPr b="1" dirty="0"/>
          </a:p>
          <a:p>
            <a:pPr algn="l" indent="0" lvl="0" marL="457200" rtl="0">
              <a:spcBef>
                <a:spcPts val="0"/>
              </a:spcBef>
              <a:spcAft>
                <a:spcPts val="0"/>
              </a:spcAft>
              <a:buNone/>
            </a:pPr>
            <a:endParaRPr b="1" dirty="0" lang="en-GB"/>
          </a:p>
          <a:p>
            <a:pPr lvl="0" marL="457200"/>
            <a:r>
              <a:rPr b="1" dirty="0" lang="en-GB" u="sng" smtClean="0">
                <a:solidFill>
                  <a:schemeClr val="dk1"/>
                </a:solidFill>
              </a:rPr>
              <a:t>INSTAGRAM AD CAMPAIGN </a:t>
            </a:r>
            <a:r>
              <a:rPr b="1" dirty="0" lang="en-GB" smtClean="0">
                <a:solidFill>
                  <a:schemeClr val="dk1"/>
                </a:solidFill>
              </a:rPr>
              <a:t>:</a:t>
            </a:r>
            <a:r>
              <a:rPr dirty="0" lang="en-US" err="1">
                <a:solidFill>
                  <a:srgbClr val="4D5156"/>
                </a:solidFill>
                <a:latin typeface="Google Sans"/>
              </a:rPr>
              <a:t>Instagram</a:t>
            </a:r>
            <a:r>
              <a:rPr dirty="0" lang="en-US">
                <a:solidFill>
                  <a:srgbClr val="4D5156"/>
                </a:solidFill>
                <a:latin typeface="Google Sans"/>
              </a:rPr>
              <a:t> ads are </a:t>
            </a:r>
            <a:r>
              <a:rPr dirty="0" lang="en-US">
                <a:solidFill>
                  <a:srgbClr val="040C28"/>
                </a:solidFill>
                <a:latin typeface="Google Sans"/>
              </a:rPr>
              <a:t>posts that promote a business's products or services</a:t>
            </a:r>
            <a:r>
              <a:rPr dirty="0" lang="en-US">
                <a:solidFill>
                  <a:srgbClr val="4D5156"/>
                </a:solidFill>
                <a:latin typeface="Google Sans"/>
              </a:rPr>
              <a:t>. The posts can appear in multiple ways, such as an </a:t>
            </a:r>
            <a:r>
              <a:rPr dirty="0" lang="en-US" err="1">
                <a:solidFill>
                  <a:srgbClr val="4D5156"/>
                </a:solidFill>
                <a:latin typeface="Google Sans"/>
              </a:rPr>
              <a:t>Instagram</a:t>
            </a:r>
            <a:r>
              <a:rPr dirty="0" lang="en-US">
                <a:solidFill>
                  <a:srgbClr val="4D5156"/>
                </a:solidFill>
                <a:latin typeface="Google Sans"/>
              </a:rPr>
              <a:t> feed, stories, or both. They can include images or video along with copy and a link to the web page of the company's choice.</a:t>
            </a:r>
            <a:endParaRPr dirty="0" lang="en-GB">
              <a:solidFill>
                <a:schemeClr val="dk1"/>
              </a:solidFill>
            </a:endParaRPr>
          </a:p>
          <a:p>
            <a:pPr algn="l" indent="0" lvl="0" marL="0" rtl="0">
              <a:spcBef>
                <a:spcPts val="0"/>
              </a:spcBef>
              <a:spcAft>
                <a:spcPts val="0"/>
              </a:spcAft>
              <a:buNone/>
            </a:pPr>
            <a:endParaRPr dirty="0" lang="en-GB">
              <a:solidFill>
                <a:schemeClr val="dk1"/>
              </a:solidFill>
            </a:endParaRPr>
          </a:p>
          <a:p>
            <a:pPr algn="l" indent="0" lvl="0" marL="457200" rtl="0">
              <a:spcBef>
                <a:spcPts val="0"/>
              </a:spcBef>
              <a:spcAft>
                <a:spcPts val="0"/>
              </a:spcAft>
              <a:buNone/>
            </a:pPr>
            <a:endParaRPr dirty="0" lang="en-GB">
              <a:solidFill>
                <a:schemeClr val="dk1"/>
              </a:solidFill>
            </a:endParaRPr>
          </a:p>
        </p:txBody>
      </p:sp>
      <p:sp>
        <p:nvSpPr>
          <p:cNvPr id="1048674" name="Google Shape;131;p25"/>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dirty="0" sz="2100" lang="en-GB">
                <a:solidFill>
                  <a:srgbClr val="434343"/>
                </a:solidFill>
              </a:rPr>
              <a:t>Social Media Ad Campaigns</a:t>
            </a:r>
            <a:endParaRPr b="1" dirty="0" sz="2100">
              <a:solidFill>
                <a:srgbClr val="434343"/>
              </a:solidFill>
            </a:endParaRPr>
          </a:p>
          <a:p>
            <a:pPr algn="l" indent="0" lvl="0" marL="0" rtl="0">
              <a:spcBef>
                <a:spcPts val="0"/>
              </a:spcBef>
              <a:spcAft>
                <a:spcPts val="0"/>
              </a:spcAft>
              <a:buNone/>
            </a:pPr>
            <a:endParaRPr dirty="0"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77" name="Rectangle 1"/>
          <p:cNvSpPr/>
          <p:nvPr/>
        </p:nvSpPr>
        <p:spPr>
          <a:xfrm>
            <a:off x="2784296" y="434950"/>
            <a:ext cx="5393933" cy="1513840"/>
          </a:xfrm>
          <a:prstGeom prst="rect"/>
        </p:spPr>
        <p:txBody>
          <a:bodyPr wrap="square">
            <a:spAutoFit/>
          </a:bodyPr>
          <a:p>
            <a:r>
              <a:rPr b="1" dirty="0" lang="en-US" err="1"/>
              <a:t>Instagram</a:t>
            </a:r>
            <a:r>
              <a:rPr b="1" dirty="0" lang="en-US"/>
              <a:t> Social Media </a:t>
            </a:r>
            <a:r>
              <a:rPr b="1" dirty="0" lang="en-US" smtClean="0"/>
              <a:t>Campaign</a:t>
            </a:r>
          </a:p>
          <a:p>
            <a:endParaRPr b="1" dirty="0" lang="en-US"/>
          </a:p>
          <a:p>
            <a:endParaRPr b="1" dirty="0" lang="en-US" smtClean="0"/>
          </a:p>
          <a:p>
            <a:endParaRPr b="1" dirty="0" lang="en-US"/>
          </a:p>
          <a:p>
            <a:endParaRPr b="1" dirty="0" lang="en-US" smtClean="0"/>
          </a:p>
          <a:p>
            <a:endParaRPr b="1" dirty="0" lang="en-US"/>
          </a:p>
          <a:p>
            <a:endParaRPr b="1" dirty="0" lang="en-US"/>
          </a:p>
        </p:txBody>
      </p:sp>
      <p:sp>
        <p:nvSpPr>
          <p:cNvPr id="1048678" name="Rectangle 2"/>
          <p:cNvSpPr/>
          <p:nvPr/>
        </p:nvSpPr>
        <p:spPr>
          <a:xfrm>
            <a:off x="693505" y="2946862"/>
            <a:ext cx="8239874" cy="1920241"/>
          </a:xfrm>
          <a:prstGeom prst="rect"/>
        </p:spPr>
        <p:txBody>
          <a:bodyPr wrap="square">
            <a:spAutoFit/>
          </a:bodyPr>
          <a:p>
            <a:endParaRPr b="1" dirty="0" lang="en-US" smtClean="0"/>
          </a:p>
          <a:p>
            <a:endParaRPr b="1" dirty="0" lang="en-US"/>
          </a:p>
          <a:p>
            <a:endParaRPr b="1" dirty="0" lang="en-US" smtClean="0"/>
          </a:p>
          <a:p>
            <a:endParaRPr b="1" dirty="0" lang="en-US"/>
          </a:p>
          <a:p>
            <a:r>
              <a:rPr b="1" dirty="0" lang="en-US" u="sng" smtClean="0"/>
              <a:t>Goal</a:t>
            </a:r>
            <a:endParaRPr b="1" dirty="0" lang="en-US" u="sng"/>
          </a:p>
          <a:p>
            <a:endParaRPr dirty="0" lang="en-US"/>
          </a:p>
          <a:p>
            <a:r>
              <a:rPr dirty="0" lang="en-US"/>
              <a:t>To drive awareness of the extension of the brand. The goal of their </a:t>
            </a:r>
            <a:r>
              <a:rPr dirty="0" lang="en-US" err="1"/>
              <a:t>Instagram</a:t>
            </a:r>
            <a:r>
              <a:rPr dirty="0" lang="en-US"/>
              <a:t> campaign was based on boosting awareness and sales of their tropical flavored ‘Summer Edition’ energy drink for the Australian market.</a:t>
            </a:r>
          </a:p>
        </p:txBody>
      </p:sp>
      <p:sp>
        <p:nvSpPr>
          <p:cNvPr id="1048679" name="Rectangle 3"/>
          <p:cNvSpPr/>
          <p:nvPr/>
        </p:nvSpPr>
        <p:spPr>
          <a:xfrm>
            <a:off x="693505" y="1868978"/>
            <a:ext cx="8450495" cy="1717041"/>
          </a:xfrm>
          <a:prstGeom prst="rect"/>
        </p:spPr>
        <p:txBody>
          <a:bodyPr wrap="square">
            <a:spAutoFit/>
          </a:bodyPr>
          <a:p>
            <a:r>
              <a:rPr b="1" dirty="0" lang="en-US" smtClean="0"/>
              <a:t> </a:t>
            </a:r>
          </a:p>
          <a:p>
            <a:endParaRPr b="1" dirty="0" lang="en-US"/>
          </a:p>
          <a:p>
            <a:endParaRPr b="1" dirty="0" lang="en-US" smtClean="0"/>
          </a:p>
          <a:p>
            <a:endParaRPr b="1" dirty="0" lang="en-US"/>
          </a:p>
          <a:p>
            <a:endParaRPr b="1" dirty="0" lang="en-US" smtClean="0"/>
          </a:p>
          <a:p>
            <a:r>
              <a:rPr b="1" dirty="0" lang="en-US" u="sng" smtClean="0"/>
              <a:t>BRAND AWARNESS </a:t>
            </a:r>
            <a:r>
              <a:rPr dirty="0" lang="en-US" smtClean="0"/>
              <a:t>: Post </a:t>
            </a:r>
            <a:r>
              <a:rPr dirty="0" lang="en-US"/>
              <a:t>content that is consistent with your brand personality. The key to increasing </a:t>
            </a:r>
            <a:r>
              <a:rPr dirty="0" lang="en-US" smtClean="0"/>
              <a:t>your </a:t>
            </a:r>
            <a:r>
              <a:rPr dirty="0" lang="en-US"/>
              <a:t>brand awareness via </a:t>
            </a:r>
            <a:r>
              <a:rPr dirty="0" lang="en-US" err="1"/>
              <a:t>Instagram</a:t>
            </a:r>
            <a:r>
              <a:rPr dirty="0" lang="en-US"/>
              <a:t> is consistency. The content you post must be consistent with your overall brand personality. Post images and videos that are in line with the goals of your brand</a:t>
            </a:r>
          </a:p>
        </p:txBody>
      </p:sp>
      <p:pic>
        <p:nvPicPr>
          <p:cNvPr id="2097185" name="Picture 4"/>
          <p:cNvPicPr>
            <a:picLocks noChangeAspect="1"/>
          </p:cNvPicPr>
          <p:nvPr/>
        </p:nvPicPr>
        <p:blipFill>
          <a:blip xmlns:r="http://schemas.openxmlformats.org/officeDocument/2006/relationships" r:embed="rId1"/>
          <a:stretch>
            <a:fillRect/>
          </a:stretch>
        </p:blipFill>
        <p:spPr>
          <a:xfrm>
            <a:off x="3455318" y="1087448"/>
            <a:ext cx="1563059" cy="1563059"/>
          </a:xfrm>
          <a:prstGeom prst="rect"/>
        </p:spPr>
      </p:pic>
      <p:pic>
        <p:nvPicPr>
          <p:cNvPr id="2097186" name="Picture 4"/>
          <p:cNvPicPr>
            <a:picLocks noChangeAspect="1"/>
          </p:cNvPicPr>
          <p:nvPr/>
        </p:nvPicPr>
        <p:blipFill>
          <a:blip xmlns:r="http://schemas.openxmlformats.org/officeDocument/2006/relationships" r:embed="rId1"/>
          <a:stretch>
            <a:fillRect/>
          </a:stretch>
        </p:blipFill>
        <p:spPr>
          <a:xfrm>
            <a:off x="3455317" y="1038229"/>
            <a:ext cx="1563059" cy="1563059"/>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09" name="TextBox 1048607"/>
          <p:cNvSpPr txBox="1"/>
          <p:nvPr/>
        </p:nvSpPr>
        <p:spPr>
          <a:xfrm>
            <a:off x="1159501" y="132657"/>
            <a:ext cx="8490527" cy="52322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dirty="0" sz="2800" lang="en-US" u="sng">
                <a:solidFill>
                  <a:srgbClr val="000000"/>
                </a:solidFill>
              </a:rPr>
              <a:t>OVERVIEW OF THE ORGANIZATION</a:t>
            </a:r>
            <a:endParaRPr dirty="0" sz="2800" lang="en-US" u="sng">
              <a:solidFill>
                <a:srgbClr val="000000"/>
              </a:solidFill>
            </a:endParaRPr>
          </a:p>
        </p:txBody>
      </p:sp>
      <p:sp>
        <p:nvSpPr>
          <p:cNvPr id="1048610" name="TextBox 1048608"/>
          <p:cNvSpPr txBox="1"/>
          <p:nvPr/>
        </p:nvSpPr>
        <p:spPr>
          <a:xfrm>
            <a:off x="237509" y="1302597"/>
            <a:ext cx="7605440" cy="2554545"/>
          </a:xfrm>
          <a:prstGeom prst="rect"/>
        </p:spPr>
        <p:txBody>
          <a:bodyPr rtlCol="0" wrap="square">
            <a:spAutoFit/>
          </a:bodyPr>
          <a:p>
            <a:r>
              <a:rPr dirty="0" sz="2000" lang="en-US">
                <a:solidFill>
                  <a:srgbClr val="000000"/>
                </a:solidFill>
              </a:rPr>
              <a:t>SHOEMAKERS SINCE 1975 : was in the year 1975, with a production capacity of 1500 pairs per day, Paragon made its humble entry into its home market in Kerala. In the year 1982, after gaining popularity, Paragon began its passage into other Indian states. The company's distribution network is through 17 depots across India. Retail shops are serviced by more than 500+ distributors, delivering stocks to every corner of the country in the shortest possible time.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680" name="Rectangle 1"/>
          <p:cNvSpPr/>
          <p:nvPr/>
        </p:nvSpPr>
        <p:spPr>
          <a:xfrm>
            <a:off x="2534854" y="280837"/>
            <a:ext cx="2834204" cy="294640"/>
          </a:xfrm>
          <a:prstGeom prst="rect"/>
        </p:spPr>
        <p:txBody>
          <a:bodyPr wrap="none">
            <a:spAutoFit/>
          </a:bodyPr>
          <a:p>
            <a:r>
              <a:rPr b="1" dirty="0" lang="en-US"/>
              <a:t>Facebook Social Media </a:t>
            </a:r>
            <a:r>
              <a:rPr b="1" dirty="0" lang="en-US" smtClean="0"/>
              <a:t>Campaign</a:t>
            </a:r>
            <a:endParaRPr b="1" dirty="0" lang="en-US"/>
          </a:p>
        </p:txBody>
      </p:sp>
      <p:pic>
        <p:nvPicPr>
          <p:cNvPr id="2097187" name="Picture 3"/>
          <p:cNvPicPr>
            <a:picLocks noChangeAspect="1"/>
          </p:cNvPicPr>
          <p:nvPr/>
        </p:nvPicPr>
        <p:blipFill>
          <a:blip xmlns:r="http://schemas.openxmlformats.org/officeDocument/2006/relationships" r:embed="rId1"/>
          <a:stretch>
            <a:fillRect/>
          </a:stretch>
        </p:blipFill>
        <p:spPr>
          <a:xfrm>
            <a:off x="3071907" y="838666"/>
            <a:ext cx="1500092" cy="1133791"/>
          </a:xfrm>
          <a:prstGeom prst="rect"/>
        </p:spPr>
      </p:pic>
      <p:sp>
        <p:nvSpPr>
          <p:cNvPr id="1048760" name="Rectangle 1"/>
          <p:cNvSpPr/>
          <p:nvPr/>
        </p:nvSpPr>
        <p:spPr>
          <a:xfrm rot="21555286">
            <a:off x="390419" y="2221229"/>
            <a:ext cx="8363163" cy="701040"/>
          </a:xfrm>
          <a:prstGeom prst="rect"/>
        </p:spPr>
        <p:txBody>
          <a:bodyPr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latin typeface="Arial"/>
              </a:rPr>
              <a:t>Facebook networks and celebrated its sponsorship and commitment to Liverpool FC. As part of the campaign, the brand shared a video message from Liverpool manager Jürgen </a:t>
            </a:r>
            <a:r>
              <a:rPr dirty="0" lang="en-US" smtClean="0">
                <a:latin typeface="Arial"/>
              </a:rPr>
              <a:t>Clop, </a:t>
            </a:r>
            <a:r>
              <a:rPr dirty="0" lang="en-US">
                <a:latin typeface="Arial"/>
              </a:rPr>
              <a:t>to influencers and Liverpool fans.</a:t>
            </a:r>
          </a:p>
        </p:txBody>
      </p:sp>
      <p:sp>
        <p:nvSpPr>
          <p:cNvPr id="1048762" name="Rectangle 2"/>
          <p:cNvSpPr/>
          <p:nvPr/>
        </p:nvSpPr>
        <p:spPr>
          <a:xfrm>
            <a:off x="386213" y="2976627"/>
            <a:ext cx="8363163" cy="1107440"/>
          </a:xfrm>
          <a:prstGeom prst="rect"/>
        </p:spPr>
        <p:txBody>
          <a:bodyPr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dirty="0" lang="en-US" u="sng">
                <a:latin typeface="Arial"/>
              </a:rPr>
              <a:t>Key takeaway</a:t>
            </a:r>
          </a:p>
          <a:p>
            <a:endParaRPr dirty="0" lang="en-US"/>
          </a:p>
          <a:p>
            <a:r>
              <a:rPr dirty="0" lang="en-US">
                <a:latin typeface="Arial"/>
              </a:rPr>
              <a:t>Facebook networks can be a very powerful way to engage a captive audience. By sponsoring Liverpool, Carlsberg improved its brand awareness and drove significant traffic to its website. This type of collaboration can be very effective in keeping a brand front of mind long after the campaign ends.</a:t>
            </a:r>
          </a:p>
        </p:txBody>
      </p:sp>
      <p:sp>
        <p:nvSpPr>
          <p:cNvPr id="1048764" name="Rectangle 4"/>
          <p:cNvSpPr/>
          <p:nvPr/>
        </p:nvSpPr>
        <p:spPr>
          <a:xfrm>
            <a:off x="549667" y="4240307"/>
            <a:ext cx="7649111" cy="701040"/>
          </a:xfrm>
          <a:prstGeom prst="rect"/>
        </p:spPr>
        <p:txBody>
          <a:bodyPr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smtClean="0">
                <a:latin typeface="Arial"/>
              </a:rPr>
              <a:t> </a:t>
            </a:r>
            <a:r>
              <a:rPr b="1" dirty="0" lang="en-US" u="sng" smtClean="0">
                <a:latin typeface="Arial"/>
              </a:rPr>
              <a:t>BRAND AWARNESS   </a:t>
            </a:r>
            <a:r>
              <a:rPr dirty="0" lang="en-US" smtClean="0">
                <a:latin typeface="Arial"/>
              </a:rPr>
              <a:t>: Build </a:t>
            </a:r>
            <a:r>
              <a:rPr dirty="0" lang="en-US">
                <a:latin typeface="Arial"/>
              </a:rPr>
              <a:t>awareness of your brand and business through ads on Facebook and </a:t>
            </a:r>
            <a:r>
              <a:rPr dirty="0" lang="en-US" err="1">
                <a:latin typeface="Arial"/>
              </a:rPr>
              <a:t>Instagram</a:t>
            </a:r>
            <a:r>
              <a:rPr dirty="0" lang="en-US">
                <a:latin typeface="Arial"/>
              </a:rPr>
              <a:t> today. The awareness objective can help people remember seeing your ads. Try it on your ad. Target The Right Audience. Build Brand Awareness. Promote your App.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687" name="Rectangle 1"/>
          <p:cNvSpPr/>
          <p:nvPr/>
        </p:nvSpPr>
        <p:spPr>
          <a:xfrm>
            <a:off x="205483" y="317581"/>
            <a:ext cx="8938517" cy="3139440"/>
          </a:xfrm>
          <a:prstGeom prst="rect"/>
        </p:spPr>
        <p:txBody>
          <a:bodyPr wrap="square">
            <a:spAutoFit/>
          </a:bodyPr>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r>
              <a:rPr dirty="0" lang="en-US" smtClean="0"/>
              <a:t> </a:t>
            </a:r>
            <a:r>
              <a:rPr b="1" dirty="0" lang="en-US" u="sng" smtClean="0"/>
              <a:t>BRAND AWARNESS OF TWITTER </a:t>
            </a:r>
            <a:r>
              <a:rPr dirty="0" lang="en-US" smtClean="0"/>
              <a:t>: March </a:t>
            </a:r>
            <a:r>
              <a:rPr dirty="0" lang="en-US"/>
              <a:t>2022, about 23% of U.S. social media users had heard about Twitter in the media, on social media, or in advertising over the past four weeks. Of the 86% who know the brand, that's 27%, meaning at the time of the survey there's some buzz around Twitter in the United States</a:t>
            </a:r>
          </a:p>
        </p:txBody>
      </p:sp>
      <p:pic>
        <p:nvPicPr>
          <p:cNvPr id="2097188" name="Picture 2"/>
          <p:cNvPicPr>
            <a:picLocks noChangeAspect="1"/>
          </p:cNvPicPr>
          <p:nvPr/>
        </p:nvPicPr>
        <p:blipFill>
          <a:blip xmlns:r="http://schemas.openxmlformats.org/officeDocument/2006/relationships" r:embed="rId1"/>
          <a:stretch>
            <a:fillRect/>
          </a:stretch>
        </p:blipFill>
        <p:spPr>
          <a:xfrm rot="10800000" flipV="1">
            <a:off x="2779482" y="199038"/>
            <a:ext cx="2964334" cy="2372711"/>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2" name="Shape 135"/>
        <p:cNvGrpSpPr/>
        <p:nvPr/>
      </p:nvGrpSpPr>
      <p:grpSpPr>
        <a:xfrm>
          <a:off x="0" y="0"/>
          <a:ext cx="0" cy="0"/>
          <a:chOff x="0" y="0"/>
          <a:chExt cx="0" cy="0"/>
        </a:xfrm>
      </p:grpSpPr>
      <p:sp>
        <p:nvSpPr>
          <p:cNvPr id="1048688" name="Google Shape;136;p26"/>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89" name="Google Shape;137;p26"/>
          <p:cNvSpPr txBox="1"/>
          <p:nvPr/>
        </p:nvSpPr>
        <p:spPr>
          <a:xfrm>
            <a:off x="478200" y="2022525"/>
            <a:ext cx="8187600" cy="3230851"/>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For every campaign clearly define</a:t>
            </a:r>
            <a:r>
              <a:rPr b="1" dirty="0" lang="en-GB" smtClean="0"/>
              <a:t>:</a:t>
            </a:r>
          </a:p>
          <a:p>
            <a:pPr algn="l" indent="0" lvl="0" marL="457200" rtl="0">
              <a:spcBef>
                <a:spcPts val="0"/>
              </a:spcBef>
              <a:spcAft>
                <a:spcPts val="0"/>
              </a:spcAft>
              <a:buNone/>
            </a:pPr>
            <a:endParaRPr b="1" dirty="0"/>
          </a:p>
          <a:p>
            <a:pPr algn="l" indent="-317500" lvl="0" marL="457200" rtl="0">
              <a:spcBef>
                <a:spcPts val="0"/>
              </a:spcBef>
              <a:spcAft>
                <a:spcPts val="0"/>
              </a:spcAft>
              <a:buSzPts val="1400"/>
              <a:buChar char="●"/>
            </a:pPr>
            <a:r>
              <a:rPr b="1" dirty="0" lang="en-GB"/>
              <a:t>Advertising Goals</a:t>
            </a:r>
            <a:r>
              <a:rPr b="1" dirty="0" lang="en-GB" smtClean="0"/>
              <a:t>:</a:t>
            </a:r>
          </a:p>
          <a:p>
            <a:pPr algn="l" lvl="0" marL="139700" rtl="0">
              <a:spcBef>
                <a:spcPts val="0"/>
              </a:spcBef>
              <a:spcAft>
                <a:spcPts val="0"/>
              </a:spcAft>
              <a:buSzPts val="1400"/>
            </a:pPr>
            <a:r>
              <a:rPr dirty="0" lang="en-GB" smtClean="0"/>
              <a:t> </a:t>
            </a:r>
          </a:p>
          <a:p>
            <a:r>
              <a:rPr b="1" dirty="0" lang="en-GB" smtClean="0"/>
              <a:t>     </a:t>
            </a:r>
            <a:r>
              <a:rPr b="1" dirty="0" lang="en-GB" u="sng" smtClean="0"/>
              <a:t>Brand awareness</a:t>
            </a:r>
            <a:r>
              <a:rPr b="1" dirty="0" lang="en-GB" smtClean="0"/>
              <a:t>:</a:t>
            </a:r>
            <a:endParaRPr dirty="0" lang="en-US"/>
          </a:p>
          <a:p>
            <a:r>
              <a:rPr dirty="0" lang="en-US" smtClean="0"/>
              <a:t>                     Put </a:t>
            </a:r>
            <a:r>
              <a:rPr dirty="0" lang="en-US"/>
              <a:t>simply, brand awareness is the measure of how memorable and recognizable a brand is to its target audience. Establishing brand awareness is a powerful marketing strategy that leads consumers to develop an instinctive preference towards a brand and its products</a:t>
            </a:r>
            <a:r>
              <a:rPr dirty="0" lang="en-US" smtClean="0"/>
              <a:t>. </a:t>
            </a:r>
          </a:p>
          <a:p>
            <a:endParaRPr dirty="0" lang="en-US" smtClean="0"/>
          </a:p>
          <a:p>
            <a:r>
              <a:rPr b="1" dirty="0" lang="en-US" u="sng" smtClean="0"/>
              <a:t>Driving website traffic </a:t>
            </a:r>
            <a:r>
              <a:rPr b="1" dirty="0" lang="en-US" smtClean="0"/>
              <a:t>: </a:t>
            </a:r>
          </a:p>
          <a:p>
            <a:pPr indent="-285750" marL="285750">
              <a:buFont typeface="Arial" panose="020B0604020202020204" pitchFamily="34" charset="0"/>
              <a:buChar char="•"/>
            </a:pPr>
            <a:r>
              <a:rPr dirty="0" lang="en-US" smtClean="0"/>
              <a:t>Optimize </a:t>
            </a:r>
            <a:r>
              <a:rPr dirty="0" lang="en-US"/>
              <a:t>your Images. ...</a:t>
            </a:r>
          </a:p>
          <a:p>
            <a:pPr indent="-285750" marL="285750">
              <a:buFont typeface="Arial" panose="020B0604020202020204" pitchFamily="34" charset="0"/>
              <a:buChar char="•"/>
            </a:pPr>
            <a:r>
              <a:rPr dirty="0" lang="en-US"/>
              <a:t>Perform a regular SEO audit. ...</a:t>
            </a:r>
          </a:p>
          <a:p>
            <a:pPr indent="-285750" marL="285750">
              <a:buFont typeface="Arial" panose="020B0604020202020204" pitchFamily="34" charset="0"/>
              <a:buChar char="•"/>
            </a:pPr>
            <a:r>
              <a:rPr dirty="0" lang="en-US"/>
              <a:t>Test it frequently. ...</a:t>
            </a:r>
          </a:p>
          <a:p>
            <a:pPr indent="-285750" marL="285750">
              <a:buFont typeface="Arial" panose="020B0604020202020204" pitchFamily="34" charset="0"/>
              <a:buChar char="•"/>
            </a:pPr>
            <a:r>
              <a:rPr dirty="0" lang="en-US"/>
              <a:t>Upgrade your server</a:t>
            </a:r>
            <a:r>
              <a:rPr dirty="0" lang="en-US" smtClean="0"/>
              <a:t>.</a:t>
            </a:r>
            <a:endParaRPr dirty="0" lang="en-GB"/>
          </a:p>
          <a:p>
            <a:pPr algn="l" indent="0" lvl="0" marL="457200" rtl="0">
              <a:spcBef>
                <a:spcPts val="0"/>
              </a:spcBef>
              <a:spcAft>
                <a:spcPts val="0"/>
              </a:spcAft>
              <a:buNone/>
            </a:pPr>
            <a:endParaRPr dirty="0"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692" name="Rectangle 1"/>
          <p:cNvSpPr/>
          <p:nvPr/>
        </p:nvSpPr>
        <p:spPr>
          <a:xfrm>
            <a:off x="106533" y="168242"/>
            <a:ext cx="8895424" cy="904240"/>
          </a:xfrm>
          <a:prstGeom prst="rect"/>
        </p:spPr>
        <p:txBody>
          <a:bodyPr wrap="square">
            <a:spAutoFit/>
          </a:bodyPr>
          <a:p>
            <a:r>
              <a:rPr b="1" dirty="0" lang="en-US" u="sng" smtClean="0"/>
              <a:t>Generating leads</a:t>
            </a:r>
            <a:r>
              <a:rPr dirty="0" lang="en-US" smtClean="0"/>
              <a:t>:  Lead </a:t>
            </a:r>
            <a:r>
              <a:rPr dirty="0" lang="en-US"/>
              <a:t>generation for our clients includes collecting information through: Landing pages with online forms. Special offers with a specific call to action.</a:t>
            </a:r>
            <a:r>
              <a:rPr dirty="0" lang="en-US" smtClean="0"/>
              <a:t> </a:t>
            </a:r>
          </a:p>
          <a:p>
            <a:endParaRPr dirty="0" lang="en-US"/>
          </a:p>
          <a:p>
            <a:r>
              <a:rPr b="1" dirty="0" lang="en-US" u="sng" smtClean="0"/>
              <a:t>Audience targeting</a:t>
            </a:r>
            <a:r>
              <a:rPr b="1" dirty="0" lang="en-US" smtClean="0"/>
              <a:t>:</a:t>
            </a:r>
            <a:endParaRPr dirty="0" lang="en-US"/>
          </a:p>
        </p:txBody>
      </p:sp>
      <p:pic>
        <p:nvPicPr>
          <p:cNvPr id="2097189" name="Picture 2"/>
          <p:cNvPicPr>
            <a:picLocks noChangeAspect="1"/>
          </p:cNvPicPr>
          <p:nvPr/>
        </p:nvPicPr>
        <p:blipFill>
          <a:blip xmlns:r="http://schemas.openxmlformats.org/officeDocument/2006/relationships" r:embed="rId1"/>
          <a:stretch>
            <a:fillRect/>
          </a:stretch>
        </p:blipFill>
        <p:spPr>
          <a:xfrm>
            <a:off x="2228296" y="927040"/>
            <a:ext cx="2066925" cy="1152525"/>
          </a:xfrm>
          <a:prstGeom prst="rect"/>
        </p:spPr>
      </p:pic>
      <p:sp>
        <p:nvSpPr>
          <p:cNvPr id="1048693" name="Rectangle 3"/>
          <p:cNvSpPr/>
          <p:nvPr/>
        </p:nvSpPr>
        <p:spPr>
          <a:xfrm>
            <a:off x="284086" y="2310385"/>
            <a:ext cx="8540318" cy="1107440"/>
          </a:xfrm>
          <a:prstGeom prst="rect"/>
        </p:spPr>
        <p:txBody>
          <a:bodyPr wrap="square">
            <a:spAutoFit/>
          </a:bodyPr>
          <a:p>
            <a:r>
              <a:rPr dirty="0" lang="en-US"/>
              <a:t>The common types of target markets are – geographic segmentation (location-based), demographic segmentation (population-based), psychographic segmentation (lifestyle and socio-economic-based), and behavioral segmentation</a:t>
            </a:r>
            <a:r>
              <a:rPr dirty="0" lang="en-US" smtClean="0"/>
              <a:t>.</a:t>
            </a:r>
          </a:p>
          <a:p>
            <a:endParaRPr dirty="0" lang="en-US"/>
          </a:p>
          <a:p>
            <a:endParaRPr dirty="0" lang="en-US" smtClean="0"/>
          </a:p>
        </p:txBody>
      </p:sp>
      <p:pic>
        <p:nvPicPr>
          <p:cNvPr id="2097205" name="Picture 2" descr="Paragon Footwear advertising journey"/>
          <p:cNvPicPr>
            <a:picLocks/>
          </p:cNvPicPr>
          <p:nvPr/>
        </p:nvPicPr>
        <p:blipFill>
          <a:blip xmlns:r="http://schemas.openxmlformats.org/officeDocument/2006/relationships" r:embed="rId2"/>
          <a:srcRect/>
          <a:stretch>
            <a:fillRect/>
          </a:stretch>
        </p:blipFill>
        <p:spPr bwMode="auto">
          <a:xfrm>
            <a:off x="284085" y="3417824"/>
            <a:ext cx="1619958" cy="911805"/>
          </a:xfrm>
          <a:prstGeom prst="rect"/>
          <a:noFill/>
        </p:spPr>
      </p:pic>
      <p:pic>
        <p:nvPicPr>
          <p:cNvPr id="2097207" name="Picture 3"/>
          <p:cNvPicPr>
            <a:picLocks/>
          </p:cNvPicPr>
          <p:nvPr/>
        </p:nvPicPr>
        <p:blipFill>
          <a:blip xmlns:r="http://schemas.openxmlformats.org/officeDocument/2006/relationships" r:embed="rId3"/>
          <a:stretch>
            <a:fillRect/>
          </a:stretch>
        </p:blipFill>
        <p:spPr>
          <a:xfrm>
            <a:off x="3261757" y="3254601"/>
            <a:ext cx="1238250" cy="1238250"/>
          </a:xfrm>
          <a:prstGeom prst="rect"/>
        </p:spPr>
      </p:pic>
      <p:pic>
        <p:nvPicPr>
          <p:cNvPr id="2097209" name="Picture 4"/>
          <p:cNvPicPr>
            <a:picLocks/>
          </p:cNvPicPr>
          <p:nvPr/>
        </p:nvPicPr>
        <p:blipFill>
          <a:blip xmlns:r="http://schemas.openxmlformats.org/officeDocument/2006/relationships" r:embed="rId4"/>
          <a:stretch>
            <a:fillRect/>
          </a:stretch>
        </p:blipFill>
        <p:spPr>
          <a:xfrm>
            <a:off x="6663438" y="3254600"/>
            <a:ext cx="692366" cy="1097653"/>
          </a:xfrm>
          <a:prstGeom prst="rect"/>
        </p:spPr>
      </p:pic>
      <p:sp>
        <p:nvSpPr>
          <p:cNvPr id="1048770" name="Rectangle 2"/>
          <p:cNvSpPr/>
          <p:nvPr/>
        </p:nvSpPr>
        <p:spPr>
          <a:xfrm>
            <a:off x="4554245" y="927039"/>
            <a:ext cx="4572000" cy="4561841"/>
          </a:xfrm>
          <a:prstGeom prst="rect"/>
        </p:spPr>
        <p:txBody>
          <a:bodyPr>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endParaRPr dirty="0" lang="en-US"/>
          </a:p>
          <a:p>
            <a:endParaRPr dirty="0" lang="en-US" smtClean="0"/>
          </a:p>
          <a:p>
            <a:endParaRPr dirty="0" lang="en-US"/>
          </a:p>
          <a:p>
            <a:r>
              <a:rPr dirty="0" lang="en-US">
                <a:latin typeface="Arial"/>
                <a:hlinkClick r:id="rId5"/>
              </a:rPr>
              <a:t>https://</a:t>
            </a:r>
            <a:r>
              <a:rPr dirty="0" lang="en-US" smtClean="0">
                <a:latin typeface="Arial"/>
                <a:hlinkClick r:id="rId5"/>
              </a:rPr>
              <a:t>youtu.be/Yi_2e1HDjwU</a:t>
            </a:r>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r>
              <a:rPr dirty="0" lang="en-US">
                <a:latin typeface="Arial"/>
                <a:hlinkClick r:id="rId6" action="ppaction://hlinksldjump"/>
              </a:rPr>
              <a:t>https://youtu.be/BYvIBUAJffs</a:t>
            </a:r>
            <a:endParaRPr dirty="0" lang="en-US"/>
          </a:p>
          <a:p>
            <a:endParaRPr dirty="0" lang="en-US" smtClean="0"/>
          </a:p>
          <a:p>
            <a:endParaRPr dirty="0" lang="en-US"/>
          </a:p>
          <a:p>
            <a:endParaRPr dirty="0" lang="en-US" smtClean="0"/>
          </a:p>
          <a:p>
            <a:endParaRPr dirty="0" lang="en-US"/>
          </a:p>
          <a:p>
            <a:endParaRPr dirty="0" lang="en-US" smtClean="0"/>
          </a:p>
          <a:p>
            <a:r>
              <a:rPr dirty="0" lang="en-US">
                <a:latin typeface="Arial"/>
                <a:hlinkClick r:id="rId6" action="ppaction://hlinksldjump"/>
              </a:rPr>
              <a:t>https://youtu.be/ndLsEuODaY4</a:t>
            </a:r>
            <a:endParaRPr dirty="0" lang="en-US" smtClean="0"/>
          </a:p>
          <a:p>
            <a:endParaRPr dirty="0" lang="en-US"/>
          </a:p>
          <a:p>
            <a:endParaRPr dirty="0" lang="en-US" smtClean="0"/>
          </a:p>
          <a:p>
            <a:endParaRPr dirty="0" lang="en-US"/>
          </a:p>
          <a:p>
            <a:r>
              <a:rPr dirty="0" lang="en-US" smtClean="0">
                <a:latin typeface="Arial"/>
              </a:rPr>
              <a:t>.</a:t>
            </a:r>
            <a:endParaRPr dirty="0"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47" name="Shape 141"/>
        <p:cNvGrpSpPr/>
        <p:nvPr/>
      </p:nvGrpSpPr>
      <p:grpSpPr>
        <a:xfrm>
          <a:off x="0" y="0"/>
          <a:ext cx="0" cy="0"/>
          <a:chOff x="0" y="0"/>
          <a:chExt cx="0" cy="0"/>
        </a:xfrm>
      </p:grpSpPr>
      <p:sp>
        <p:nvSpPr>
          <p:cNvPr id="1048695" name="Google Shape;142;p27"/>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96" name="Google Shape;143;p27"/>
          <p:cNvSpPr txBox="1"/>
          <p:nvPr/>
        </p:nvSpPr>
        <p:spPr>
          <a:xfrm>
            <a:off x="478200" y="2022525"/>
            <a:ext cx="8187600" cy="1402050"/>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Ad Campaigns for email marketing</a:t>
            </a:r>
            <a:r>
              <a:rPr b="1" dirty="0" lang="en-GB" smtClean="0"/>
              <a:t>:</a:t>
            </a:r>
          </a:p>
          <a:p>
            <a:pPr algn="l" indent="0" lvl="0" marL="457200" rtl="0">
              <a:spcBef>
                <a:spcPts val="0"/>
              </a:spcBef>
              <a:spcAft>
                <a:spcPts val="0"/>
              </a:spcAft>
              <a:buNone/>
            </a:pPr>
            <a:endParaRPr b="1" dirty="0" lang="en-GB"/>
          </a:p>
          <a:p>
            <a:pPr lvl="0" marL="457200"/>
            <a:r>
              <a:rPr dirty="0" lang="en-US"/>
              <a:t> </a:t>
            </a:r>
            <a:r>
              <a:rPr dirty="0" lang="en-US">
                <a:hlinkClick r:id="rId1" action="ppaction://hlinksldjump"/>
              </a:rPr>
              <a:t>csparagonfootwear@paragonfootwear.com</a:t>
            </a:r>
            <a:endParaRPr b="1" dirty="0"/>
          </a:p>
          <a:p>
            <a:pPr algn="l" indent="0" lvl="0" marL="457200" rtl="0">
              <a:spcBef>
                <a:spcPts val="0"/>
              </a:spcBef>
              <a:spcAft>
                <a:spcPts val="0"/>
              </a:spcAft>
              <a:buNone/>
            </a:pPr>
            <a:r>
              <a:rPr b="1" dirty="0" lang="en-GB"/>
              <a:t> </a:t>
            </a:r>
            <a:r>
              <a:rPr b="1" dirty="0" lang="en-GB" smtClean="0"/>
              <a:t> </a:t>
            </a:r>
            <a:endParaRPr dirty="0" lang="en-GB">
              <a:solidFill>
                <a:schemeClr val="dk1"/>
              </a:solidFill>
            </a:endParaRPr>
          </a:p>
          <a:p>
            <a:pPr algn="l" indent="0" lvl="0" marL="0" rtl="0">
              <a:spcBef>
                <a:spcPts val="0"/>
              </a:spcBef>
              <a:spcAft>
                <a:spcPts val="0"/>
              </a:spcAft>
              <a:buNone/>
            </a:pPr>
            <a:endParaRPr dirty="0" lang="en-GB">
              <a:solidFill>
                <a:schemeClr val="dk1"/>
              </a:solidFill>
            </a:endParaRPr>
          </a:p>
          <a:p>
            <a:pPr algn="l" indent="0" lvl="0" marL="457200" rtl="0">
              <a:spcBef>
                <a:spcPts val="0"/>
              </a:spcBef>
              <a:spcAft>
                <a:spcPts val="0"/>
              </a:spcAft>
              <a:buNone/>
            </a:pPr>
            <a:endParaRPr dirty="0" lang="en-GB">
              <a:solidFill>
                <a:schemeClr val="dk1"/>
              </a:solidFill>
            </a:endParaRPr>
          </a:p>
        </p:txBody>
      </p:sp>
      <p:sp>
        <p:nvSpPr>
          <p:cNvPr id="1048697" name="Google Shape;144;p27"/>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Campaigns</a:t>
            </a:r>
            <a:endParaRPr b="1" sz="2100">
              <a:solidFill>
                <a:srgbClr val="434343"/>
              </a:solidFill>
            </a:endParaRPr>
          </a:p>
          <a:p>
            <a:pPr algn="l" indent="0" lvl="0" marL="0" rtl="0">
              <a:spcBef>
                <a:spcPts val="0"/>
              </a:spcBef>
              <a:spcAft>
                <a:spcPts val="0"/>
              </a:spcAft>
              <a:buNone/>
            </a:pPr>
            <a:endParaRPr sz="1900"/>
          </a:p>
        </p:txBody>
      </p:sp>
      <p:pic>
        <p:nvPicPr>
          <p:cNvPr id="2097193" name="Picture 1"/>
          <p:cNvPicPr>
            <a:picLocks noChangeAspect="1"/>
          </p:cNvPicPr>
          <p:nvPr/>
        </p:nvPicPr>
        <p:blipFill>
          <a:blip xmlns:r="http://schemas.openxmlformats.org/officeDocument/2006/relationships" r:embed="rId2"/>
          <a:stretch>
            <a:fillRect/>
          </a:stretch>
        </p:blipFill>
        <p:spPr>
          <a:xfrm>
            <a:off x="3684232" y="2871525"/>
            <a:ext cx="2913070" cy="1639951"/>
          </a:xfrm>
          <a:prstGeom prst="rect"/>
        </p:spPr>
      </p:pic>
      <p:pic>
        <p:nvPicPr>
          <p:cNvPr id="2097194" name="Picture 2"/>
          <p:cNvPicPr>
            <a:picLocks noChangeAspect="1"/>
          </p:cNvPicPr>
          <p:nvPr/>
        </p:nvPicPr>
        <p:blipFill>
          <a:blip xmlns:r="http://schemas.openxmlformats.org/officeDocument/2006/relationships" r:embed="rId3"/>
          <a:stretch>
            <a:fillRect/>
          </a:stretch>
        </p:blipFill>
        <p:spPr>
          <a:xfrm>
            <a:off x="766950" y="3107422"/>
            <a:ext cx="2066925" cy="1133475"/>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00" name="Rectangle 1"/>
          <p:cNvSpPr/>
          <p:nvPr/>
        </p:nvSpPr>
        <p:spPr>
          <a:xfrm>
            <a:off x="519342" y="387804"/>
            <a:ext cx="7870055" cy="701040"/>
          </a:xfrm>
          <a:prstGeom prst="rect"/>
        </p:spPr>
        <p:txBody>
          <a:bodyPr wrap="square">
            <a:spAutoFit/>
          </a:bodyPr>
          <a:p>
            <a:r>
              <a:rPr dirty="0" lang="en-US"/>
              <a:t>op free providers include Gmail, Yahoo, Outlook, AOL, </a:t>
            </a:r>
            <a:r>
              <a:rPr dirty="0" lang="en-US" err="1"/>
              <a:t>Zoho</a:t>
            </a:r>
            <a:r>
              <a:rPr dirty="0" lang="en-US"/>
              <a:t>, </a:t>
            </a:r>
            <a:r>
              <a:rPr dirty="0" lang="en-US" err="1"/>
              <a:t>Mail.Com</a:t>
            </a:r>
            <a:r>
              <a:rPr dirty="0" lang="en-US"/>
              <a:t>, and </a:t>
            </a:r>
            <a:r>
              <a:rPr dirty="0" lang="en-US" err="1"/>
              <a:t>ProtonMail</a:t>
            </a:r>
            <a:r>
              <a:rPr dirty="0" lang="en-US"/>
              <a:t>. Email providers that are more secure than the others are </a:t>
            </a:r>
            <a:r>
              <a:rPr dirty="0" lang="en-US" err="1"/>
              <a:t>ProtonMail</a:t>
            </a:r>
            <a:r>
              <a:rPr dirty="0" lang="en-US"/>
              <a:t>, </a:t>
            </a:r>
            <a:r>
              <a:rPr dirty="0" lang="en-US" err="1"/>
              <a:t>CounterMail</a:t>
            </a:r>
            <a:r>
              <a:rPr dirty="0" lang="en-US"/>
              <a:t>, </a:t>
            </a:r>
            <a:r>
              <a:rPr dirty="0" lang="en-US" err="1"/>
              <a:t>Hushmail</a:t>
            </a:r>
            <a:r>
              <a:rPr dirty="0" lang="en-US"/>
              <a:t>, and </a:t>
            </a:r>
            <a:r>
              <a:rPr dirty="0" lang="en-US" err="1"/>
              <a:t>Tutanota</a:t>
            </a:r>
            <a:r>
              <a:rPr dirty="0" lang="en-US"/>
              <a:t>. Some webmail clients that provide paid services include </a:t>
            </a:r>
            <a:r>
              <a:rPr dirty="0" lang="en-US" err="1"/>
              <a:t>Zoho</a:t>
            </a:r>
            <a:r>
              <a:rPr dirty="0" lang="en-US"/>
              <a:t>, Gmail, </a:t>
            </a:r>
            <a:r>
              <a:rPr dirty="0" lang="en-US" err="1"/>
              <a:t>Hushmail</a:t>
            </a:r>
            <a:r>
              <a:rPr dirty="0" lang="en-US"/>
              <a:t>, and</a:t>
            </a:r>
          </a:p>
        </p:txBody>
      </p:sp>
      <p:pic>
        <p:nvPicPr>
          <p:cNvPr id="2097195" name="Picture 2"/>
          <p:cNvPicPr>
            <a:picLocks noChangeAspect="1"/>
          </p:cNvPicPr>
          <p:nvPr/>
        </p:nvPicPr>
        <p:blipFill>
          <a:blip xmlns:r="http://schemas.openxmlformats.org/officeDocument/2006/relationships" r:embed="rId1"/>
          <a:stretch>
            <a:fillRect/>
          </a:stretch>
        </p:blipFill>
        <p:spPr>
          <a:xfrm>
            <a:off x="372862" y="1320554"/>
            <a:ext cx="3764133" cy="1873393"/>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51" name="Shape 148"/>
        <p:cNvGrpSpPr/>
        <p:nvPr/>
      </p:nvGrpSpPr>
      <p:grpSpPr>
        <a:xfrm>
          <a:off x="0" y="0"/>
          <a:ext cx="0" cy="0"/>
          <a:chOff x="0" y="0"/>
          <a:chExt cx="0" cy="0"/>
        </a:xfrm>
      </p:grpSpPr>
      <p:sp>
        <p:nvSpPr>
          <p:cNvPr id="1048701" name="Google Shape;149;p28"/>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 1 - Brand Awareness</a:t>
            </a:r>
            <a:endParaRPr b="1" sz="2100">
              <a:solidFill>
                <a:srgbClr val="434343"/>
              </a:solidFill>
            </a:endParaRPr>
          </a:p>
          <a:p>
            <a:pPr algn="l" indent="0" lvl="0" marL="0" rtl="0">
              <a:spcBef>
                <a:spcPts val="0"/>
              </a:spcBef>
              <a:spcAft>
                <a:spcPts val="0"/>
              </a:spcAft>
              <a:buNone/>
            </a:pPr>
            <a:r>
              <a:rPr sz="1900" lang="en-GB"/>
              <a:t>(insert emailer image)</a:t>
            </a:r>
            <a:endParaRPr sz="1900"/>
          </a:p>
        </p:txBody>
      </p:sp>
      <p:pic>
        <p:nvPicPr>
          <p:cNvPr id="2097196" name="Picture 2"/>
          <p:cNvPicPr>
            <a:picLocks noChangeAspect="1"/>
          </p:cNvPicPr>
          <p:nvPr/>
        </p:nvPicPr>
        <p:blipFill>
          <a:blip xmlns:r="http://schemas.openxmlformats.org/officeDocument/2006/relationships" r:embed="rId1"/>
          <a:stretch>
            <a:fillRect/>
          </a:stretch>
        </p:blipFill>
        <p:spPr>
          <a:xfrm>
            <a:off x="1017380" y="2315491"/>
            <a:ext cx="2478462" cy="1359864"/>
          </a:xfrm>
          <a:prstGeom prst="rect"/>
        </p:spPr>
      </p:pic>
      <p:pic>
        <p:nvPicPr>
          <p:cNvPr id="2097197" name="Picture 3"/>
          <p:cNvPicPr>
            <a:picLocks noChangeAspect="1"/>
          </p:cNvPicPr>
          <p:nvPr/>
        </p:nvPicPr>
        <p:blipFill>
          <a:blip xmlns:r="http://schemas.openxmlformats.org/officeDocument/2006/relationships" r:embed="rId2"/>
          <a:stretch>
            <a:fillRect/>
          </a:stretch>
        </p:blipFill>
        <p:spPr>
          <a:xfrm>
            <a:off x="5786021" y="1864119"/>
            <a:ext cx="2958483" cy="2218862"/>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54" name="Shape 153"/>
        <p:cNvGrpSpPr/>
        <p:nvPr/>
      </p:nvGrpSpPr>
      <p:grpSpPr>
        <a:xfrm>
          <a:off x="0" y="0"/>
          <a:ext cx="0" cy="0"/>
          <a:chOff x="0" y="0"/>
          <a:chExt cx="0" cy="0"/>
        </a:xfrm>
      </p:grpSpPr>
      <p:sp>
        <p:nvSpPr>
          <p:cNvPr id="1048704" name="Google Shape;154;p29"/>
          <p:cNvSpPr txBox="1"/>
          <p:nvPr/>
        </p:nvSpPr>
        <p:spPr>
          <a:xfrm>
            <a:off x="766950" y="1281450"/>
            <a:ext cx="7610100" cy="11412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 2 - Lead Generation</a:t>
            </a:r>
            <a:endParaRPr b="1" sz="2100">
              <a:solidFill>
                <a:srgbClr val="434343"/>
              </a:solidFill>
            </a:endParaRPr>
          </a:p>
          <a:p>
            <a:pPr algn="l" indent="0" lvl="0" marL="0" rtl="0">
              <a:spcBef>
                <a:spcPts val="0"/>
              </a:spcBef>
              <a:spcAft>
                <a:spcPts val="0"/>
              </a:spcAft>
              <a:buClr>
                <a:schemeClr val="dk1"/>
              </a:buClr>
              <a:buSzPts val="1100"/>
              <a:buFont typeface="Arial"/>
              <a:buNone/>
            </a:pPr>
            <a:r>
              <a:rPr sz="1900" lang="en-GB">
                <a:solidFill>
                  <a:schemeClr val="dk1"/>
                </a:solidFill>
              </a:rPr>
              <a:t>(insert emailer image)</a:t>
            </a:r>
            <a:endParaRPr sz="1900">
              <a:solidFill>
                <a:schemeClr val="dk1"/>
              </a:solidFill>
            </a:endParaRPr>
          </a:p>
          <a:p>
            <a:pPr algn="l" indent="0" lvl="0" marL="0" rtl="0">
              <a:spcBef>
                <a:spcPts val="0"/>
              </a:spcBef>
              <a:spcAft>
                <a:spcPts val="0"/>
              </a:spcAft>
              <a:buNone/>
            </a:pPr>
            <a:endParaRPr sz="1900"/>
          </a:p>
        </p:txBody>
      </p:sp>
      <p:pic>
        <p:nvPicPr>
          <p:cNvPr id="2097198" name="Picture 1"/>
          <p:cNvPicPr>
            <a:picLocks noChangeAspect="1"/>
          </p:cNvPicPr>
          <p:nvPr/>
        </p:nvPicPr>
        <p:blipFill>
          <a:blip xmlns:r="http://schemas.openxmlformats.org/officeDocument/2006/relationships" r:embed="rId1"/>
          <a:stretch>
            <a:fillRect/>
          </a:stretch>
        </p:blipFill>
        <p:spPr>
          <a:xfrm>
            <a:off x="4572000" y="1987644"/>
            <a:ext cx="4337710" cy="2876275"/>
          </a:xfrm>
          <a:prstGeom prst="rec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57" name="Shape 158"/>
        <p:cNvGrpSpPr/>
        <p:nvPr/>
      </p:nvGrpSpPr>
      <p:grpSpPr>
        <a:xfrm>
          <a:off x="0" y="0"/>
          <a:ext cx="0" cy="0"/>
          <a:chOff x="0" y="0"/>
          <a:chExt cx="0" cy="0"/>
        </a:xfrm>
      </p:grpSpPr>
      <p:sp>
        <p:nvSpPr>
          <p:cNvPr id="1048707" name="Google Shape;159;p30"/>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a:t>
            </a:r>
            <a:endParaRPr b="1">
              <a:solidFill>
                <a:srgbClr val="434343"/>
              </a:solidFill>
            </a:endParaRPr>
          </a:p>
          <a:p>
            <a:pPr algn="ctr" indent="0" lvl="0" marL="0" rtl="0">
              <a:lnSpc>
                <a:spcPct val="115000"/>
              </a:lnSpc>
              <a:spcBef>
                <a:spcPts val="0"/>
              </a:spcBef>
              <a:spcAft>
                <a:spcPts val="0"/>
              </a:spcAft>
              <a:buNone/>
            </a:pPr>
            <a:r>
              <a:rPr b="1" lang="en-GB">
                <a:solidFill>
                  <a:srgbClr val="434343"/>
                </a:solidFill>
              </a:rPr>
              <a:t>Editing, Ad Campaigns over Social Media and Email Ideation and Creation) </a:t>
            </a:r>
          </a:p>
        </p:txBody>
      </p:sp>
      <p:sp>
        <p:nvSpPr>
          <p:cNvPr id="1048708" name="Google Shape;160;p30"/>
          <p:cNvSpPr txBox="1"/>
          <p:nvPr/>
        </p:nvSpPr>
        <p:spPr>
          <a:xfrm>
            <a:off x="478200" y="1347822"/>
            <a:ext cx="8187600"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285750" lvl="0" marL="425450" rtl="0">
              <a:spcBef>
                <a:spcPts val="0"/>
              </a:spcBef>
              <a:spcAft>
                <a:spcPts val="0"/>
              </a:spcAft>
              <a:buSzPts val="1400"/>
              <a:buFont typeface="Arial" panose="020B0604020202020204" pitchFamily="34" charset="0"/>
              <a:buChar char="•"/>
            </a:pPr>
            <a:r>
              <a:rPr dirty="0" lang="en-GB"/>
              <a:t>Reflect on the content creation and </a:t>
            </a:r>
            <a:r>
              <a:rPr dirty="0" lang="en-GB" err="1"/>
              <a:t>curation</a:t>
            </a:r>
            <a:r>
              <a:rPr dirty="0" lang="en-GB"/>
              <a:t> process, discussing the challenges faced and lessons learned</a:t>
            </a:r>
            <a:r>
              <a:rPr dirty="0" lang="en-GB" smtClean="0"/>
              <a:t>.</a:t>
            </a:r>
          </a:p>
          <a:p>
            <a:pPr algn="l" lvl="0" marL="139700" rtl="0">
              <a:spcBef>
                <a:spcPts val="0"/>
              </a:spcBef>
              <a:spcAft>
                <a:spcPts val="0"/>
              </a:spcAft>
              <a:buSzPts val="1400"/>
            </a:pPr>
            <a:endParaRPr dirty="0" lang="en-GB"/>
          </a:p>
          <a:p>
            <a:pPr algn="l" lvl="0" marL="139700" rtl="0">
              <a:spcBef>
                <a:spcPts val="0"/>
              </a:spcBef>
              <a:spcAft>
                <a:spcPts val="0"/>
              </a:spcAft>
              <a:buSzPts val="1400"/>
            </a:pPr>
            <a:endParaRPr dirty="0" lang="en-GB" smtClean="0"/>
          </a:p>
          <a:p>
            <a:pPr algn="l" lvl="0" marL="139700" rtl="0">
              <a:spcBef>
                <a:spcPts val="0"/>
              </a:spcBef>
              <a:spcAft>
                <a:spcPts val="0"/>
              </a:spcAft>
              <a:buSzPts val="1400"/>
            </a:pPr>
            <a:r>
              <a:rPr b="1" dirty="0" lang="en-GB" u="sng" smtClean="0"/>
              <a:t>Content creation and </a:t>
            </a:r>
            <a:r>
              <a:rPr b="1" dirty="0" lang="en-GB" err="1" u="sng" smtClean="0"/>
              <a:t>curation</a:t>
            </a:r>
            <a:r>
              <a:rPr b="1" dirty="0" lang="en-GB" u="sng" smtClean="0"/>
              <a:t> </a:t>
            </a:r>
            <a:r>
              <a:rPr b="1" dirty="0" lang="en-GB" smtClean="0"/>
              <a:t>: </a:t>
            </a:r>
            <a:r>
              <a:rPr dirty="0" lang="en-GB" smtClean="0"/>
              <a:t>shared content can be categorized into  two main categories: curated, which is content gathered from trusted sources relevant to your industry and created, which is content  product within your organization.</a:t>
            </a:r>
          </a:p>
          <a:p>
            <a:pPr algn="l" lvl="0" marL="139700" rtl="0">
              <a:spcBef>
                <a:spcPts val="0"/>
              </a:spcBef>
              <a:spcAft>
                <a:spcPts val="0"/>
              </a:spcAft>
              <a:buSzPts val="1400"/>
            </a:pPr>
            <a:endParaRPr b="1" dirty="0" lang="en-GB"/>
          </a:p>
          <a:p>
            <a:pPr algn="l" lvl="0" marL="139700" rtl="0">
              <a:spcBef>
                <a:spcPts val="0"/>
              </a:spcBef>
              <a:spcAft>
                <a:spcPts val="0"/>
              </a:spcAft>
              <a:buSzPts val="1400"/>
            </a:pPr>
            <a:r>
              <a:rPr b="1" dirty="0" lang="en-GB" u="sng" smtClean="0"/>
              <a:t>Challenges and lessons learned </a:t>
            </a:r>
            <a:r>
              <a:rPr b="1" dirty="0" lang="en-GB" smtClean="0"/>
              <a:t>: </a:t>
            </a:r>
            <a:r>
              <a:rPr dirty="0" lang="en-GB" smtClean="0"/>
              <a:t>first of all, I would like to thank </a:t>
            </a:r>
            <a:r>
              <a:rPr dirty="0" lang="en-GB" err="1" smtClean="0"/>
              <a:t>smartbridge</a:t>
            </a:r>
            <a:r>
              <a:rPr dirty="0" lang="en-GB" smtClean="0"/>
              <a:t> for giving me the first project. I played a vital role in making this project. Also learned every aspect of digital marketing in 3 months internship. During this project, I faced many challenges. At first I did not understand what to do on that topic. Then our mentor give us a suggestion. Through this project the aspects of day to operation of a company were learned. In the end, our entire team learned lesson and successfully completed our project.</a:t>
            </a:r>
            <a:endParaRPr b="1" dirty="0" lang="en-GB"/>
          </a:p>
          <a:p>
            <a:pPr algn="l" indent="0" lvl="0" marL="457200" rtl="0">
              <a:spcBef>
                <a:spcPts val="0"/>
              </a:spcBef>
              <a:spcAft>
                <a:spcPts val="0"/>
              </a:spcAft>
              <a:buNone/>
            </a:pPr>
            <a:endParaRPr dirty="0"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pic>
        <p:nvPicPr>
          <p:cNvPr id="2097199" name="Picture 2" descr="Brand Saga: Paragon – The journey to becoming a household name | Social  Samosa"/>
          <p:cNvPicPr>
            <a:picLocks noChangeAspect="1" noChangeArrowheads="1"/>
          </p:cNvPicPr>
          <p:nvPr/>
        </p:nvPicPr>
        <p:blipFill>
          <a:blip xmlns:r="http://schemas.openxmlformats.org/officeDocument/2006/relationships" r:embed="rId1"/>
          <a:srcRect/>
          <a:stretch>
            <a:fillRect/>
          </a:stretch>
        </p:blipFill>
        <p:spPr bwMode="auto">
          <a:xfrm>
            <a:off x="523701" y="186674"/>
            <a:ext cx="3249310" cy="1827737"/>
          </a:xfrm>
          <a:prstGeom prst="rect"/>
          <a:noFill/>
        </p:spPr>
      </p:pic>
      <p:sp>
        <p:nvSpPr>
          <p:cNvPr id="1048711" name="Rectangle 1"/>
          <p:cNvSpPr/>
          <p:nvPr/>
        </p:nvSpPr>
        <p:spPr>
          <a:xfrm>
            <a:off x="2286000" y="2310140"/>
            <a:ext cx="4572000" cy="523220"/>
          </a:xfrm>
          <a:prstGeom prst="rect"/>
        </p:spPr>
        <p:txBody>
          <a:bodyPr>
            <a:spAutoFit/>
          </a:bodyPr>
          <a:p>
            <a:r>
              <a:rPr dirty="0" lang="en-US">
                <a:hlinkClick r:id="rId2" action="ppaction://hlinksldjump"/>
              </a:rPr>
              <a:t>https://www.instagram.com/reel/CuYw_jmhHV9/?igshid=MzRlODBiNWFlZA==</a:t>
            </a:r>
            <a:endParaRPr dirty="0" lang="en-US"/>
          </a:p>
        </p:txBody>
      </p:sp>
      <p:sp>
        <p:nvSpPr>
          <p:cNvPr id="1048712" name="Rectangle 2"/>
          <p:cNvSpPr/>
          <p:nvPr/>
        </p:nvSpPr>
        <p:spPr>
          <a:xfrm>
            <a:off x="2286000" y="3313317"/>
            <a:ext cx="4572000" cy="523220"/>
          </a:xfrm>
          <a:prstGeom prst="rect"/>
        </p:spPr>
        <p:txBody>
          <a:bodyPr>
            <a:spAutoFit/>
          </a:bodyPr>
          <a:p>
            <a:r>
              <a:rPr dirty="0" lang="en-US">
                <a:hlinkClick r:id="rId2" action="ppaction://hlinksldjump"/>
              </a:rPr>
              <a:t>https://www.instagram.com/reel/CrQ5WSKAWvf/?igshid=MzRlODBiNWFlZA==</a:t>
            </a:r>
            <a:endParaRPr dirty="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11" name="TextBox 1048609"/>
          <p:cNvSpPr txBox="1"/>
          <p:nvPr/>
        </p:nvSpPr>
        <p:spPr>
          <a:xfrm>
            <a:off x="197990" y="0"/>
            <a:ext cx="8993634" cy="2872741"/>
          </a:xfrm>
          <a:prstGeom prst="rect"/>
        </p:spPr>
        <p:txBody>
          <a:bodyPr rtlCol="0" wrap="square">
            <a:spAutoFit/>
          </a:bodyPr>
          <a:p>
            <a:endParaRPr dirty="0" sz="2000" lang="en-US" smtClean="0">
              <a:solidFill>
                <a:srgbClr val="000000"/>
              </a:solidFill>
            </a:endParaRPr>
          </a:p>
          <a:p>
            <a:endParaRPr dirty="0" sz="2000" lang="en-US"/>
          </a:p>
          <a:p>
            <a:r>
              <a:rPr dirty="0" sz="2000" lang="en-US" smtClean="0">
                <a:solidFill>
                  <a:srgbClr val="000000"/>
                </a:solidFill>
              </a:rPr>
              <a:t>      </a:t>
            </a:r>
            <a:r>
              <a:rPr dirty="0" sz="1800" lang="en-US" smtClean="0">
                <a:solidFill>
                  <a:srgbClr val="000000"/>
                </a:solidFill>
              </a:rPr>
              <a:t>The </a:t>
            </a:r>
            <a:r>
              <a:rPr dirty="0" sz="1800" lang="en-US">
                <a:solidFill>
                  <a:srgbClr val="000000"/>
                </a:solidFill>
              </a:rPr>
              <a:t>company strongly believes that its greatest strength is its staff and </a:t>
            </a:r>
            <a:r>
              <a:rPr dirty="0" sz="1800" lang="en-US" smtClean="0">
                <a:solidFill>
                  <a:srgbClr val="000000"/>
                </a:solidFill>
              </a:rPr>
              <a:t>        distributors</a:t>
            </a:r>
            <a:r>
              <a:rPr dirty="0" sz="1800" lang="en-US">
                <a:solidFill>
                  <a:srgbClr val="000000"/>
                </a:solidFill>
              </a:rPr>
              <a:t>. Catering to millions with the promise of long-lasting footwear, </a:t>
            </a:r>
            <a:r>
              <a:rPr dirty="0" sz="1800" lang="en-US" smtClean="0">
                <a:solidFill>
                  <a:srgbClr val="000000"/>
                </a:solidFill>
              </a:rPr>
              <a:t>    Paragon </a:t>
            </a:r>
            <a:r>
              <a:rPr dirty="0" sz="1800" lang="en-US">
                <a:solidFill>
                  <a:srgbClr val="000000"/>
                </a:solidFill>
              </a:rPr>
              <a:t>today is India’s Trusted Footwear Brand in the country. Today, Paragon's total production capacity (in-house) is 400,000 pairs a day. Apart from in-house production, the company out sources production of footwear in Calicut, Delhi and other places. The cumulative production is thus about 14,00,00,000 pairs each year. Paragon’s state-of-the-art ISO 9001:2015 certified factories incorporating the latest in footwear technology are located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pic>
        <p:nvPicPr>
          <p:cNvPr id="2097171" name="Picture 2097156"/>
          <p:cNvPicPr>
            <a:picLocks/>
          </p:cNvPicPr>
          <p:nvPr/>
        </p:nvPicPr>
        <p:blipFill>
          <a:blip xmlns:r="http://schemas.openxmlformats.org/officeDocument/2006/relationships" r:embed="rId1"/>
          <a:stretch>
            <a:fillRect/>
          </a:stretch>
        </p:blipFill>
        <p:spPr>
          <a:xfrm>
            <a:off x="2346242" y="238738"/>
            <a:ext cx="2663113" cy="1147450"/>
          </a:xfrm>
          <a:prstGeom prst="rect"/>
        </p:spPr>
      </p:pic>
      <p:sp>
        <p:nvSpPr>
          <p:cNvPr id="1048613" name="TextBox 1048611"/>
          <p:cNvSpPr txBox="1"/>
          <p:nvPr/>
        </p:nvSpPr>
        <p:spPr>
          <a:xfrm>
            <a:off x="0" y="1764029"/>
            <a:ext cx="9064101" cy="1463040"/>
          </a:xfrm>
          <a:prstGeom prst="rect"/>
        </p:spPr>
        <p:txBody>
          <a:bodyPr rtlCol="0" wrap="square">
            <a:spAutoFit/>
          </a:bodyPr>
          <a:p>
            <a:r>
              <a:rPr dirty="0" sz="1800" lang="en-US">
                <a:solidFill>
                  <a:srgbClr val="000000"/>
                </a:solidFill>
              </a:rPr>
              <a:t>With Paragon assuring durability, availability and quality, the brand has created a wide base of satisfied customers. Not only is the rubber footwear produced by the company bio-degradable, but also the packing material used is made of recycled paper in order to make it more environment-friendly. The PVC, EVA &amp; PU soles are all virgin polymers produced in-house to reduce health hazards</a:t>
            </a:r>
            <a:r>
              <a:rPr dirty="0" sz="2000" lang="en-US">
                <a:solidFill>
                  <a:srgbClr val="000000"/>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5" name="Shape 66"/>
        <p:cNvGrpSpPr/>
        <p:nvPr/>
      </p:nvGrpSpPr>
      <p:grpSpPr>
        <a:xfrm>
          <a:off x="0" y="0"/>
          <a:ext cx="0" cy="0"/>
          <a:chOff x="0" y="0"/>
          <a:chExt cx="0" cy="0"/>
        </a:xfrm>
      </p:grpSpPr>
      <p:sp>
        <p:nvSpPr>
          <p:cNvPr id="1048614" name="Google Shape;67;p15"/>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15" name="Google Shape;68;p15"/>
          <p:cNvSpPr txBox="1"/>
          <p:nvPr/>
        </p:nvSpPr>
        <p:spPr>
          <a:xfrm>
            <a:off x="766950" y="1740438"/>
            <a:ext cx="7380000" cy="3027650"/>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a:t>Research Brand Identity: </a:t>
            </a:r>
            <a:r>
              <a:rPr dirty="0" lang="en-GB"/>
              <a:t>Study the brand's mission, values, vision, and unique selling propositions (USPs</a:t>
            </a:r>
            <a:r>
              <a:rPr dirty="0" lang="en-GB" smtClean="0"/>
              <a:t>). </a:t>
            </a:r>
          </a:p>
          <a:p>
            <a:pPr algn="l" indent="-317500" lvl="0" marL="457200" rtl="0">
              <a:spcBef>
                <a:spcPts val="0"/>
              </a:spcBef>
              <a:spcAft>
                <a:spcPts val="0"/>
              </a:spcAft>
              <a:buSzPts val="1400"/>
              <a:buChar char="●"/>
            </a:pPr>
            <a:r>
              <a:rPr dirty="0" lang="en-GB" smtClean="0"/>
              <a:t> </a:t>
            </a:r>
          </a:p>
          <a:p>
            <a:pPr algn="l" indent="-317500" lvl="0" marL="457200" rtl="0">
              <a:spcBef>
                <a:spcPts val="0"/>
              </a:spcBef>
              <a:spcAft>
                <a:spcPts val="0"/>
              </a:spcAft>
              <a:buSzPts val="1400"/>
              <a:buChar char="●"/>
            </a:pPr>
            <a:r>
              <a:rPr b="1" dirty="0" lang="en-GB" u="sng" smtClean="0"/>
              <a:t>Introduction to the brand  </a:t>
            </a:r>
            <a:r>
              <a:rPr b="1" dirty="0" lang="en-GB" smtClean="0"/>
              <a:t>: </a:t>
            </a:r>
            <a:r>
              <a:rPr dirty="0" lang="en-GB" smtClean="0"/>
              <a:t>paragon made its humble entry in the year 1975 with a production capacity of 1500 pairs a day </a:t>
            </a:r>
            <a:r>
              <a:rPr dirty="0" lang="en-GB" err="1" smtClean="0"/>
              <a:t>kerala</a:t>
            </a:r>
            <a:r>
              <a:rPr dirty="0" lang="en-GB" smtClean="0"/>
              <a:t>. Retail shopkeeper are served by more then 450 distributers .rubber footwear continues to be its leading product. Footwear are made of poly –urethane  (</a:t>
            </a:r>
            <a:r>
              <a:rPr dirty="0" lang="en-GB" err="1" smtClean="0"/>
              <a:t>pu</a:t>
            </a:r>
            <a:r>
              <a:rPr dirty="0" lang="en-GB" smtClean="0"/>
              <a:t>) poly </a:t>
            </a:r>
            <a:r>
              <a:rPr dirty="0" lang="en-GB" err="1" smtClean="0"/>
              <a:t>viny</a:t>
            </a:r>
            <a:r>
              <a:rPr dirty="0" lang="en-GB" smtClean="0"/>
              <a:t> chloride , ethylene  e- vinyl acetate and thermo plastic rubber soles.</a:t>
            </a:r>
          </a:p>
          <a:p>
            <a:pPr algn="l" indent="-317500" lvl="0" marL="457200" rtl="0">
              <a:spcBef>
                <a:spcPts val="0"/>
              </a:spcBef>
              <a:spcAft>
                <a:spcPts val="0"/>
              </a:spcAft>
              <a:buSzPts val="1400"/>
              <a:buChar char="●"/>
            </a:pPr>
            <a:r>
              <a:rPr dirty="0" lang="en-GB" smtClean="0"/>
              <a:t>Today paragon group total production capacity is 400000 pairs a day. The total sales is approximated to 140000000 pairs each year.</a:t>
            </a:r>
            <a:endParaRPr b="1" dirty="0" lang="en-GB" smtClean="0"/>
          </a:p>
          <a:p>
            <a:pPr algn="l" indent="-317500" lvl="0" marL="457200" rtl="0">
              <a:spcBef>
                <a:spcPts val="0"/>
              </a:spcBef>
              <a:spcAft>
                <a:spcPts val="0"/>
              </a:spcAft>
              <a:buSzPts val="1400"/>
              <a:buChar char="●"/>
            </a:pPr>
            <a:endParaRPr b="1" dirty="0" lang="en-GB"/>
          </a:p>
          <a:p>
            <a:pPr indent="-317500" lvl="0" marL="457200">
              <a:buSzPts val="1400"/>
              <a:buChar char="●"/>
            </a:pPr>
            <a:r>
              <a:rPr b="1" dirty="0" lang="en-GB" u="sng" smtClean="0"/>
              <a:t>Founder of the company </a:t>
            </a:r>
            <a:r>
              <a:rPr b="1" dirty="0" lang="en-GB" smtClean="0"/>
              <a:t>: </a:t>
            </a:r>
            <a:r>
              <a:rPr dirty="0" lang="en-US" err="1">
                <a:solidFill>
                  <a:srgbClr val="202124"/>
                </a:solidFill>
                <a:latin typeface="Google Sans"/>
              </a:rPr>
              <a:t>P.v</a:t>
            </a:r>
            <a:r>
              <a:rPr dirty="0" lang="en-US">
                <a:solidFill>
                  <a:srgbClr val="202124"/>
                </a:solidFill>
                <a:latin typeface="Google Sans"/>
              </a:rPr>
              <a:t>. </a:t>
            </a:r>
            <a:r>
              <a:rPr dirty="0" lang="en-US" smtClean="0">
                <a:solidFill>
                  <a:srgbClr val="202124"/>
                </a:solidFill>
                <a:latin typeface="Google Sans"/>
              </a:rPr>
              <a:t>Abraham</a:t>
            </a:r>
          </a:p>
          <a:p>
            <a:pPr indent="-317500" lvl="0" marL="457200">
              <a:buSzPts val="1400"/>
              <a:buChar char="●"/>
            </a:pPr>
            <a:r>
              <a:rPr b="1" dirty="0" lang="en-US" u="sng" smtClean="0">
                <a:solidFill>
                  <a:srgbClr val="202124"/>
                </a:solidFill>
                <a:latin typeface="Google Sans"/>
              </a:rPr>
              <a:t>Founded year   </a:t>
            </a:r>
            <a:r>
              <a:rPr b="1" dirty="0" lang="en-US" smtClean="0">
                <a:solidFill>
                  <a:srgbClr val="202124"/>
                </a:solidFill>
                <a:latin typeface="Google Sans"/>
              </a:rPr>
              <a:t>: </a:t>
            </a:r>
            <a:r>
              <a:rPr dirty="0" lang="en-US" smtClean="0">
                <a:solidFill>
                  <a:srgbClr val="202124"/>
                </a:solidFill>
                <a:latin typeface="Google Sans"/>
              </a:rPr>
              <a:t>1975</a:t>
            </a:r>
          </a:p>
          <a:p>
            <a:pPr indent="-317500" lvl="0" marL="457200">
              <a:buSzPts val="1400"/>
              <a:buChar char="●"/>
            </a:pPr>
            <a:r>
              <a:rPr b="1" dirty="0" lang="en-US" u="sng" smtClean="0">
                <a:solidFill>
                  <a:srgbClr val="202124"/>
                </a:solidFill>
                <a:latin typeface="Google Sans"/>
              </a:rPr>
              <a:t>Official </a:t>
            </a:r>
            <a:r>
              <a:rPr b="1" dirty="0" lang="en-US" u="sng">
                <a:solidFill>
                  <a:srgbClr val="202124"/>
                </a:solidFill>
                <a:latin typeface="Google Sans"/>
              </a:rPr>
              <a:t>web site </a:t>
            </a:r>
            <a:r>
              <a:rPr b="1" dirty="0" lang="en-US">
                <a:solidFill>
                  <a:srgbClr val="202124"/>
                </a:solidFill>
                <a:latin typeface="Google Sans"/>
              </a:rPr>
              <a:t>: </a:t>
            </a:r>
            <a:r>
              <a:rPr b="1" dirty="0" lang="en-US">
                <a:solidFill>
                  <a:srgbClr val="202124"/>
                </a:solidFill>
                <a:latin typeface="Google Sans"/>
                <a:hlinkClick r:id="rId1" action="ppaction://hlinksldjump"/>
              </a:rPr>
              <a:t>https://www.paragonfootwear.com</a:t>
            </a:r>
            <a:r>
              <a:rPr b="1" dirty="0" lang="en-US" smtClean="0">
                <a:solidFill>
                  <a:srgbClr val="202124"/>
                </a:solidFill>
                <a:latin typeface="Google Sans"/>
              </a:rPr>
              <a:t>/</a:t>
            </a:r>
            <a:endParaRPr b="1" dirty="0" lang="en-GB"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22" name="Title 1"/>
          <p:cNvSpPr>
            <a:spLocks noGrp="1"/>
          </p:cNvSpPr>
          <p:nvPr>
            <p:ph type="title"/>
          </p:nvPr>
        </p:nvSpPr>
        <p:spPr/>
        <p:txBody>
          <a:bodyPr>
            <a:normAutofit fontScale="90000"/>
          </a:bodyPr>
          <a:p>
            <a:pPr lvl="0">
              <a:buClr>
                <a:srgbClr val="000000"/>
              </a:buClr>
              <a:buSzTx/>
            </a:pP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err="1" smtClean="0">
                <a:solidFill>
                  <a:srgbClr val="000000"/>
                </a:solidFill>
              </a:rPr>
              <a:t>logo</a:t>
            </a:r>
            <a:r>
              <a:rPr b="1" dirty="0" sz="1400" lang="en-US" smtClean="0">
                <a:solidFill>
                  <a:srgbClr val="000000"/>
                </a:solidFill>
              </a:rPr>
              <a:t> </a:t>
            </a:r>
            <a:r>
              <a:rPr b="1" dirty="0" sz="1400" lang="en-US">
                <a:solidFill>
                  <a:srgbClr val="000000"/>
                </a:solidFill>
              </a:rPr>
              <a:t>: </a:t>
            </a:r>
            <a:br>
              <a:rPr b="1" dirty="0" sz="1400" lang="en-US">
                <a:solidFill>
                  <a:srgbClr val="000000"/>
                </a:solidFill>
              </a:rPr>
            </a:br>
            <a:r>
              <a:rPr dirty="0" sz="1400" lang="en-US">
                <a:solidFill>
                  <a:srgbClr val="000000"/>
                </a:solidFill>
              </a:rPr>
              <a:t/>
            </a:r>
            <a:br>
              <a:rPr dirty="0" sz="1400" lang="en-US">
                <a:solidFill>
                  <a:srgbClr val="000000"/>
                </a:solidFill>
              </a:rPr>
            </a:br>
            <a:r>
              <a:rPr b="1" dirty="0" sz="1400" lang="en-US">
                <a:solidFill>
                  <a:srgbClr val="000000"/>
                </a:solidFill>
              </a:rPr>
              <a:t>Brand colors  : orange, green, red</a:t>
            </a:r>
            <a:br>
              <a:rPr b="1" dirty="0" sz="1400" lang="en-US">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Mission/Values:</a:t>
            </a:r>
            <a:r>
              <a:rPr dirty="0" sz="1400" lang="en-US">
                <a:solidFill>
                  <a:srgbClr val="202124"/>
                </a:solidFill>
                <a:latin typeface="Google Sans"/>
              </a:rPr>
              <a:t> </a:t>
            </a:r>
            <a:r>
              <a:rPr dirty="0" sz="1400" lang="en-US">
                <a:solidFill>
                  <a:srgbClr val="6D7278"/>
                </a:solidFill>
                <a:latin typeface="Open Sans"/>
              </a:rPr>
              <a:t>Our mission is to deliver better business outcomes and become a trusted partner to our clients by providing valuable consulting services.</a:t>
            </a:r>
            <a:r>
              <a:rPr b="1" dirty="0" sz="1400" lang="en-US">
                <a:solidFill>
                  <a:srgbClr val="000000"/>
                </a:solidFill>
              </a:rPr>
              <a:t/>
            </a:r>
            <a:br>
              <a:rPr b="1" dirty="0" sz="1400" lang="en-US">
                <a:solidFill>
                  <a:srgbClr val="000000"/>
                </a:solidFill>
              </a:rPr>
            </a:br>
            <a:r>
              <a:rPr dirty="0" sz="1400" lang="en-US">
                <a:solidFill>
                  <a:srgbClr val="000000"/>
                </a:solidFill>
              </a:rPr>
              <a:t/>
            </a:r>
            <a:br>
              <a:rPr dirty="0" sz="1400" lang="en-US">
                <a:solidFill>
                  <a:srgbClr val="000000"/>
                </a:solidFill>
              </a:rPr>
            </a:br>
            <a:r>
              <a:rPr b="1" dirty="0" sz="1400" lang="en-US">
                <a:solidFill>
                  <a:srgbClr val="000000"/>
                </a:solidFill>
              </a:rPr>
              <a:t>Tagline :</a:t>
            </a:r>
            <a:r>
              <a:rPr dirty="0" sz="1400" lang="en-US">
                <a:solidFill>
                  <a:srgbClr val="4D5156"/>
                </a:solidFill>
                <a:latin typeface="Google Sans"/>
              </a:rPr>
              <a:t>'</a:t>
            </a:r>
            <a:r>
              <a:rPr dirty="0" sz="1400" lang="en-US">
                <a:solidFill>
                  <a:srgbClr val="040C28"/>
                </a:solidFill>
                <a:latin typeface="Google Sans"/>
              </a:rPr>
              <a:t>Paragon </a:t>
            </a:r>
            <a:r>
              <a:rPr dirty="0" sz="1400" lang="en-US" err="1">
                <a:solidFill>
                  <a:srgbClr val="040C28"/>
                </a:solidFill>
                <a:latin typeface="Google Sans"/>
              </a:rPr>
              <a:t>Pehen</a:t>
            </a:r>
            <a:r>
              <a:rPr dirty="0" sz="1400" lang="en-US">
                <a:solidFill>
                  <a:srgbClr val="040C28"/>
                </a:solidFill>
                <a:latin typeface="Google Sans"/>
              </a:rPr>
              <a:t> </a:t>
            </a:r>
            <a:r>
              <a:rPr dirty="0" sz="1400" lang="en-US" err="1">
                <a:solidFill>
                  <a:srgbClr val="040C28"/>
                </a:solidFill>
                <a:latin typeface="Google Sans"/>
              </a:rPr>
              <a:t>Ke</a:t>
            </a:r>
            <a:r>
              <a:rPr dirty="0" sz="1400" lang="en-US">
                <a:solidFill>
                  <a:srgbClr val="040C28"/>
                </a:solidFill>
                <a:latin typeface="Google Sans"/>
              </a:rPr>
              <a:t> </a:t>
            </a:r>
            <a:r>
              <a:rPr dirty="0" sz="1400" lang="en-US" err="1">
                <a:solidFill>
                  <a:srgbClr val="040C28"/>
                </a:solidFill>
                <a:latin typeface="Google Sans"/>
              </a:rPr>
              <a:t>Chalo</a:t>
            </a:r>
            <a:r>
              <a:rPr dirty="0" sz="1400" lang="en-US">
                <a:solidFill>
                  <a:srgbClr val="4D5156"/>
                </a:solidFill>
                <a:latin typeface="Google Sans"/>
              </a:rPr>
              <a:t>'</a:t>
            </a:r>
            <a:r>
              <a:rPr b="1" dirty="0" sz="1400" lang="en-US">
                <a:solidFill>
                  <a:srgbClr val="000000"/>
                </a:solidFill>
              </a:rPr>
              <a:t/>
            </a:r>
            <a:br>
              <a:rPr b="1" dirty="0" sz="1400" lang="en-US">
                <a:solidFill>
                  <a:srgbClr val="000000"/>
                </a:solidFill>
              </a:rPr>
            </a:br>
            <a:r>
              <a:rPr b="1" dirty="0" sz="1400" lang="en-US">
                <a:solidFill>
                  <a:srgbClr val="000000"/>
                </a:solidFill>
              </a:rPr>
              <a:t/>
            </a:r>
            <a:br>
              <a:rPr b="1" dirty="0" sz="1400" lang="en-US">
                <a:solidFill>
                  <a:srgbClr val="000000"/>
                </a:solidFill>
              </a:rPr>
            </a:br>
            <a:r>
              <a:rPr b="1" dirty="0" sz="1400" lang="en-US">
                <a:solidFill>
                  <a:srgbClr val="000000"/>
                </a:solidFill>
              </a:rPr>
              <a:t>USP</a:t>
            </a:r>
            <a:r>
              <a:rPr b="1" dirty="0" sz="1400" lang="en-US" smtClean="0">
                <a:solidFill>
                  <a:srgbClr val="000000"/>
                </a:solidFill>
              </a:rPr>
              <a:t>: </a:t>
            </a:r>
            <a:r>
              <a:rPr dirty="0" sz="1400" lang="en-US" smtClean="0">
                <a:solidFill>
                  <a:srgbClr val="4D5156"/>
                </a:solidFill>
                <a:latin typeface="arial" panose="020B0604020202020204" pitchFamily="34" charset="0"/>
              </a:rPr>
              <a:t>With </a:t>
            </a:r>
            <a:r>
              <a:rPr dirty="0" sz="1400" lang="en-US">
                <a:solidFill>
                  <a:srgbClr val="4D5156"/>
                </a:solidFill>
                <a:latin typeface="arial" panose="020B0604020202020204" pitchFamily="34" charset="0"/>
              </a:rPr>
              <a:t>Paragon assuring durability, availability and quality, the brand has created a wide base of satisfied customers. Not only is </a:t>
            </a:r>
            <a:r>
              <a:rPr b="1" dirty="0" sz="1400" lang="en-US">
                <a:solidFill>
                  <a:srgbClr val="5F6368"/>
                </a:solidFill>
                <a:latin typeface="arial" panose="020B0604020202020204" pitchFamily="34" charset="0"/>
              </a:rPr>
              <a:t>the rubber footwear </a:t>
            </a:r>
            <a:r>
              <a:rPr b="1" dirty="0" sz="1400" lang="en-US" smtClean="0">
                <a:solidFill>
                  <a:srgbClr val="5F6368"/>
                </a:solidFill>
                <a:latin typeface="arial" panose="020B0604020202020204" pitchFamily="34" charset="0"/>
              </a:rPr>
              <a:t>produce</a:t>
            </a:r>
            <a:r>
              <a:rPr b="1" dirty="0" sz="1400" lang="en-US">
                <a:solidFill>
                  <a:srgbClr val="000000"/>
                </a:solidFill>
              </a:rPr>
              <a:t> Company / topic for </a:t>
            </a:r>
            <a:r>
              <a:rPr b="1" dirty="0" sz="1400" lang="en-US" err="1" smtClean="0">
                <a:solidFill>
                  <a:srgbClr val="000000"/>
                </a:solidFill>
              </a:rPr>
              <a:t>pr</a:t>
            </a:r>
            <a:r>
              <a:rPr b="1" dirty="0" sz="1400" lang="en-US">
                <a:solidFill>
                  <a:srgbClr val="000000"/>
                </a:solidFill>
              </a:rPr>
              <a:t> Company / topic for project :  </a:t>
            </a:r>
            <a:r>
              <a:rPr dirty="0" sz="1400" lang="en-US" smtClean="0">
                <a:solidFill>
                  <a:srgbClr val="000000"/>
                </a:solidFill>
              </a:rPr>
              <a:t>paragon</a:t>
            </a:r>
            <a:br>
              <a:rPr dirty="0" sz="1400" lang="en-US" smtClean="0">
                <a:solidFill>
                  <a:srgbClr val="000000"/>
                </a:solidFill>
              </a:rPr>
            </a:br>
            <a:r>
              <a:rPr dirty="0" sz="1400" lang="en-US">
                <a:solidFill>
                  <a:srgbClr val="000000"/>
                </a:solidFill>
              </a:rPr>
              <a:t/>
            </a:r>
            <a:br>
              <a:rPr dirty="0" sz="1400" lang="en-US">
                <a:solidFill>
                  <a:srgbClr val="000000"/>
                </a:solidFill>
              </a:rPr>
            </a:br>
            <a:r>
              <a:rPr dirty="0" sz="1400" lang="en-US" smtClean="0">
                <a:solidFill>
                  <a:srgbClr val="000000"/>
                </a:solidFill>
              </a:rPr>
              <a:t> </a:t>
            </a:r>
            <a:r>
              <a:rPr dirty="0" sz="1400" lang="en-US">
                <a:solidFill>
                  <a:srgbClr val="000000"/>
                </a:solidFill>
              </a:rPr>
              <a:t/>
            </a:r>
            <a:br>
              <a:rPr dirty="0" sz="1400" lang="en-US">
                <a:solidFill>
                  <a:srgbClr val="000000"/>
                </a:solidFill>
              </a:rPr>
            </a:br>
            <a:r>
              <a:rPr b="1" dirty="0" sz="1400" lang="en-US">
                <a:solidFill>
                  <a:srgbClr val="000000"/>
                </a:solidFill>
              </a:rPr>
              <a:t>brand messaging  : </a:t>
            </a:r>
            <a:r>
              <a:rPr dirty="0" sz="1400" lang="en-US">
                <a:solidFill>
                  <a:srgbClr val="70757A"/>
                </a:solidFill>
                <a:latin typeface="arial" panose="020B0604020202020204" pitchFamily="34" charset="0"/>
              </a:rPr>
              <a:t> </a:t>
            </a:r>
            <a:r>
              <a:rPr dirty="0" sz="1400" lang="en-US">
                <a:solidFill>
                  <a:srgbClr val="4D5156"/>
                </a:solidFill>
                <a:latin typeface="arial" panose="020B0604020202020204" pitchFamily="34" charset="0"/>
              </a:rPr>
              <a:t>Footwear </a:t>
            </a:r>
            <a:r>
              <a:rPr b="1" dirty="0" sz="1400" lang="en-US">
                <a:solidFill>
                  <a:srgbClr val="5F6368"/>
                </a:solidFill>
                <a:latin typeface="arial" panose="020B0604020202020204" pitchFamily="34" charset="0"/>
              </a:rPr>
              <a:t>brand Paragon</a:t>
            </a:r>
            <a:r>
              <a:rPr dirty="0" sz="1400" lang="en-US">
                <a:solidFill>
                  <a:srgbClr val="4D5156"/>
                </a:solidFill>
                <a:latin typeface="arial" panose="020B0604020202020204" pitchFamily="34" charset="0"/>
              </a:rPr>
              <a:t> has launched a new </a:t>
            </a:r>
            <a:r>
              <a:rPr dirty="0" sz="1400" lang="en-US" smtClean="0">
                <a:solidFill>
                  <a:srgbClr val="4D5156"/>
                </a:solidFill>
                <a:latin typeface="arial" panose="020B0604020202020204" pitchFamily="34" charset="0"/>
              </a:rPr>
              <a:t>campaign.</a:t>
            </a:r>
            <a:r>
              <a:rPr dirty="0" sz="1400" lang="en-US">
                <a:solidFill>
                  <a:srgbClr val="000000"/>
                </a:solidFill>
              </a:rPr>
              <a:t/>
            </a:r>
            <a:br>
              <a:rPr dirty="0" sz="1400" lang="en-US">
                <a:solidFill>
                  <a:srgbClr val="000000"/>
                </a:solidFill>
              </a:rPr>
            </a:br>
            <a:r>
              <a:rPr dirty="0" sz="1400" lang="en-US" smtClean="0">
                <a:solidFill>
                  <a:srgbClr val="4D5156"/>
                </a:solidFill>
                <a:latin typeface="arial" panose="020B0604020202020204" pitchFamily="34" charset="0"/>
              </a:rPr>
              <a:t/>
            </a:r>
            <a:br>
              <a:rPr dirty="0" sz="1400" lang="en-US" smtClean="0">
                <a:solidFill>
                  <a:srgbClr val="4D5156"/>
                </a:solidFill>
                <a:latin typeface="arial" panose="020B0604020202020204" pitchFamily="34" charset="0"/>
              </a:rPr>
            </a:br>
            <a:r>
              <a:rPr dirty="0" sz="1400" lang="en-US">
                <a:solidFill>
                  <a:srgbClr val="4D5156"/>
                </a:solidFill>
                <a:latin typeface="arial" panose="020B0604020202020204" pitchFamily="34" charset="0"/>
              </a:rPr>
              <a:t/>
            </a:r>
            <a:br>
              <a:rPr dirty="0" sz="1400" lang="en-US">
                <a:solidFill>
                  <a:srgbClr val="4D5156"/>
                </a:solidFill>
                <a:latin typeface="arial" panose="020B0604020202020204" pitchFamily="34" charset="0"/>
              </a:rPr>
            </a:br>
            <a:r>
              <a:rPr b="1" dirty="0" sz="1400" lang="en-US" smtClean="0">
                <a:solidFill>
                  <a:srgbClr val="5F6368"/>
                </a:solidFill>
                <a:latin typeface="arial" panose="020B0604020202020204" pitchFamily="34" charset="0"/>
              </a:rPr>
              <a:t/>
            </a:r>
            <a:br>
              <a:rPr b="1" dirty="0" sz="1400" lang="en-US" smtClean="0">
                <a:solidFill>
                  <a:srgbClr val="5F6368"/>
                </a:solidFill>
                <a:latin typeface="arial" panose="020B0604020202020204" pitchFamily="34" charset="0"/>
              </a:rPr>
            </a:br>
            <a:r>
              <a:rPr b="1" dirty="0" sz="1400" lang="en-US">
                <a:solidFill>
                  <a:srgbClr val="5F6368"/>
                </a:solidFill>
                <a:latin typeface="arial" panose="020B0604020202020204" pitchFamily="34" charset="0"/>
              </a:rPr>
              <a:t/>
            </a:r>
            <a:br>
              <a:rPr b="1" dirty="0" sz="1400" lang="en-US">
                <a:solidFill>
                  <a:srgbClr val="5F6368"/>
                </a:solidFill>
                <a:latin typeface="arial" panose="020B0604020202020204" pitchFamily="34" charset="0"/>
              </a:rPr>
            </a:br>
            <a:r>
              <a:rPr b="1" dirty="0" sz="1400" lang="en-US">
                <a:solidFill>
                  <a:srgbClr val="000000"/>
                </a:solidFill>
              </a:rPr>
              <a:t/>
            </a:r>
            <a:br>
              <a:rPr b="1" dirty="0" sz="1400" lang="en-US">
                <a:solidFill>
                  <a:srgbClr val="000000"/>
                </a:solidFill>
              </a:rPr>
            </a:br>
            <a:endParaRPr dirty="0" lang="en-US"/>
          </a:p>
        </p:txBody>
      </p:sp>
      <p:pic>
        <p:nvPicPr>
          <p:cNvPr id="2097172" name="Picture 2"/>
          <p:cNvPicPr>
            <a:picLocks noChangeAspect="1"/>
          </p:cNvPicPr>
          <p:nvPr/>
        </p:nvPicPr>
        <p:blipFill>
          <a:blip xmlns:r="http://schemas.openxmlformats.org/officeDocument/2006/relationships" r:embed="rId1"/>
          <a:stretch>
            <a:fillRect/>
          </a:stretch>
        </p:blipFill>
        <p:spPr>
          <a:xfrm>
            <a:off x="1117665" y="273844"/>
            <a:ext cx="2182557" cy="32311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23" name="Title 1"/>
          <p:cNvSpPr>
            <a:spLocks noGrp="1"/>
          </p:cNvSpPr>
          <p:nvPr>
            <p:ph type="title"/>
          </p:nvPr>
        </p:nvSpPr>
        <p:spPr>
          <a:xfrm>
            <a:off x="359596" y="434750"/>
            <a:ext cx="8524075" cy="1291307"/>
          </a:xfrm>
        </p:spPr>
        <p:txBody>
          <a:bodyPr>
            <a:normAutofit fontScale="90000"/>
          </a:bodyPr>
          <a:p>
            <a:r>
              <a:rPr dirty="0" sz="1400" lang="en-US" smtClean="0">
                <a:solidFill>
                  <a:srgbClr val="4D5156"/>
                </a:solidFill>
                <a:latin typeface="arial" panose="020B0604020202020204" pitchFamily="34" charset="0"/>
              </a:rPr>
              <a:t>.</a:t>
            </a:r>
            <a:br>
              <a:rPr dirty="0" sz="1400" lang="en-US" smtClean="0">
                <a:solidFill>
                  <a:srgbClr val="4D5156"/>
                </a:solidFill>
                <a:latin typeface="arial" panose="020B0604020202020204" pitchFamily="34" charset="0"/>
              </a:rPr>
            </a:br>
            <a:r>
              <a:rPr b="1" dirty="0" sz="1400" lang="en-US"/>
              <a:t/>
            </a:r>
            <a:br>
              <a:rPr b="1" dirty="0" sz="1400" lang="en-US"/>
            </a:br>
            <a:r>
              <a:rPr b="1" dirty="0" sz="1400" lang="en-US" smtClean="0"/>
              <a:t>Explain     :</a:t>
            </a:r>
            <a:r>
              <a:rPr dirty="0" sz="1400" lang="en-US">
                <a:solidFill>
                  <a:srgbClr val="202124"/>
                </a:solidFill>
                <a:latin typeface="Google Sans"/>
              </a:rPr>
              <a:t>A paragon means </a:t>
            </a:r>
            <a:r>
              <a:rPr dirty="0" sz="1400" lang="en-US">
                <a:solidFill>
                  <a:srgbClr val="040C28"/>
                </a:solidFill>
                <a:latin typeface="Google Sans"/>
              </a:rPr>
              <a:t>someone or something that is the very best</a:t>
            </a:r>
            <a:r>
              <a:rPr dirty="0" sz="1400" lang="en-US">
                <a:solidFill>
                  <a:srgbClr val="202124"/>
                </a:solidFill>
                <a:latin typeface="Google Sans"/>
              </a:rPr>
              <a:t>. The English noun paragon comes from the Italian word </a:t>
            </a:r>
            <a:r>
              <a:rPr dirty="0" sz="1400" lang="en-US" err="1">
                <a:solidFill>
                  <a:srgbClr val="202124"/>
                </a:solidFill>
                <a:latin typeface="Google Sans"/>
              </a:rPr>
              <a:t>paragone</a:t>
            </a:r>
            <a:r>
              <a:rPr dirty="0" sz="1400" lang="en-US">
                <a:solidFill>
                  <a:srgbClr val="202124"/>
                </a:solidFill>
                <a:latin typeface="Google Sans"/>
              </a:rPr>
              <a:t>, which is a touchstone, a black stone that is used to tell the quality of gold. You rub the gold on the touchstone and you can find out how good the gold is</a:t>
            </a:r>
            <a:r>
              <a:rPr dirty="0" sz="1400" lang="en-US" smtClean="0">
                <a:solidFill>
                  <a:srgbClr val="202124"/>
                </a:solidFill>
                <a:latin typeface="Google Sans"/>
              </a:rPr>
              <a:t>.</a:t>
            </a:r>
            <a:br>
              <a:rPr dirty="0" sz="1400" lang="en-US" smtClean="0">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a:t>The Paragon Group of companies is No. 1 in the organized rubber footwear sector. Its procedures in manufacturing a suitable blend of synthetic and selected natural rubber products have made it the most durable rubber footwear to hit the Indian Market.</a:t>
            </a:r>
            <a:r>
              <a:rPr dirty="0" sz="1400" lang="en-US">
                <a:solidFill>
                  <a:srgbClr val="202124"/>
                </a:solidFill>
                <a:latin typeface="Google Sans"/>
              </a:rPr>
              <a:t/>
            </a:r>
            <a:br>
              <a:rPr dirty="0" sz="1400" lang="en-US">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a:solidFill>
                  <a:srgbClr val="202124"/>
                </a:solidFill>
                <a:latin typeface="Google Sans"/>
              </a:rPr>
              <a:t/>
            </a:r>
            <a:br>
              <a:rPr dirty="0" sz="1400" lang="en-US">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endParaRPr b="1" dirty="0" sz="1400" lang="en-US"/>
          </a:p>
        </p:txBody>
      </p:sp>
      <p:pic>
        <p:nvPicPr>
          <p:cNvPr id="2097173" name="Picture 1"/>
          <p:cNvPicPr>
            <a:picLocks noChangeAspect="1"/>
          </p:cNvPicPr>
          <p:nvPr/>
        </p:nvPicPr>
        <p:blipFill>
          <a:blip xmlns:r="http://schemas.openxmlformats.org/officeDocument/2006/relationships" r:embed="rId1"/>
          <a:stretch>
            <a:fillRect/>
          </a:stretch>
        </p:blipFill>
        <p:spPr>
          <a:xfrm>
            <a:off x="359596" y="1534671"/>
            <a:ext cx="3468431" cy="3468431"/>
          </a:xfrm>
          <a:prstGeom prst="rect"/>
        </p:spPr>
      </p:pic>
      <p:sp>
        <p:nvSpPr>
          <p:cNvPr id="1048624" name="Rectangle 1"/>
          <p:cNvSpPr/>
          <p:nvPr/>
        </p:nvSpPr>
        <p:spPr>
          <a:xfrm>
            <a:off x="4839705" y="2833923"/>
            <a:ext cx="3032287" cy="904239"/>
          </a:xfrm>
          <a:prstGeom prst="rect"/>
        </p:spPr>
        <p:txBody>
          <a:bodyPr wrap="square">
            <a:spAutoFit/>
          </a:bodyPr>
          <a:p>
            <a:r>
              <a:rPr dirty="0" lang="en-US">
                <a:hlinkClick r:id="rId2" action="ppaction://hlinksldjump"/>
              </a:rPr>
              <a:t>https://www.instagram.com/reel/CuHJiehhosh/?igshid=MzRlODBiNWFlZA</a:t>
            </a:r>
            <a:r>
              <a:rPr dirty="0" lang="en-US"/>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1" name="Shape 72"/>
        <p:cNvGrpSpPr/>
        <p:nvPr/>
      </p:nvGrpSpPr>
      <p:grpSpPr>
        <a:xfrm>
          <a:off x="0" y="0"/>
          <a:ext cx="0" cy="0"/>
          <a:chOff x="0" y="0"/>
          <a:chExt cx="0" cy="0"/>
        </a:xfrm>
      </p:grpSpPr>
      <p:sp>
        <p:nvSpPr>
          <p:cNvPr id="1048625" name="Google Shape;73;p16"/>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26" name="Google Shape;74;p16"/>
          <p:cNvSpPr txBox="1"/>
          <p:nvPr/>
        </p:nvSpPr>
        <p:spPr>
          <a:xfrm>
            <a:off x="316897" y="1731850"/>
            <a:ext cx="8816296" cy="27355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indent="-317500" lvl="0" marL="457200">
              <a:buSzPts val="1400"/>
              <a:buChar char="●"/>
            </a:pPr>
            <a:r>
              <a:rPr b="1" dirty="0" lang="en-GB" u="sng" smtClean="0"/>
              <a:t>Analyse </a:t>
            </a:r>
            <a:r>
              <a:rPr b="1" dirty="0" lang="en-GB" u="sng"/>
              <a:t>Brand Messaging</a:t>
            </a:r>
            <a:r>
              <a:rPr b="1" dirty="0" lang="en-GB" smtClean="0"/>
              <a:t>:</a:t>
            </a:r>
            <a:endParaRPr dirty="0" lang="en-US"/>
          </a:p>
          <a:p>
            <a:pPr indent="-317500" lvl="0" marL="457200">
              <a:buSzPts val="1400"/>
              <a:buChar char="●"/>
            </a:pPr>
            <a:r>
              <a:rPr dirty="0" lang="en-US"/>
              <a:t>How to Create a Brand Messaging Framework | Sprout Social</a:t>
            </a:r>
          </a:p>
          <a:p>
            <a:pPr indent="-317500" lvl="0" marL="457200">
              <a:buSzPts val="1400"/>
              <a:buChar char="●"/>
            </a:pPr>
            <a:r>
              <a:rPr dirty="0" lang="en-US"/>
              <a:t>Brand messaging is how you communicate your company's value proposition, personality and competitive differentiators across different channels. Several factors go into a holistic brand messaging strategy. It's not just about what you say. It also includes how you say it and who you say it to</a:t>
            </a:r>
            <a:endParaRPr dirty="0" lang="en-GB" smtClean="0"/>
          </a:p>
          <a:p>
            <a:pPr algn="l" lvl="0" marL="139700" rtl="0">
              <a:spcBef>
                <a:spcPts val="0"/>
              </a:spcBef>
              <a:spcAft>
                <a:spcPts val="0"/>
              </a:spcAft>
              <a:buSzPts val="1400"/>
            </a:pPr>
            <a:endParaRPr dirty="0" lang="en-GB" smtClean="0"/>
          </a:p>
          <a:p>
            <a:pPr algn="l" indent="-317500" lvl="0" marL="457200" rtl="0">
              <a:spcBef>
                <a:spcPts val="0"/>
              </a:spcBef>
              <a:spcAft>
                <a:spcPts val="0"/>
              </a:spcAft>
              <a:buSzPts val="1400"/>
              <a:buChar char="●"/>
            </a:pPr>
            <a:endParaRPr dirty="0" lang="en-GB"/>
          </a:p>
          <a:p>
            <a:pPr indent="-317500" lvl="0" marL="457200">
              <a:buSzPts val="1400"/>
              <a:buChar char="●"/>
            </a:pPr>
            <a:r>
              <a:rPr b="1" dirty="0" sz="1600" lang="en-GB" u="sng" smtClean="0"/>
              <a:t>Examine the brand’s tagline </a:t>
            </a:r>
            <a:r>
              <a:rPr b="1" dirty="0" sz="1600" lang="en-GB" smtClean="0"/>
              <a:t>: </a:t>
            </a:r>
            <a:r>
              <a:rPr dirty="0" lang="en-GB" smtClean="0"/>
              <a:t>A tagline is  a short phrase or slogan that encapsulates that brand’s essence and differentiation. </a:t>
            </a:r>
            <a:r>
              <a:rPr dirty="0" sz="1600" lang="en-US">
                <a:solidFill>
                  <a:srgbClr val="4D5156"/>
                </a:solidFill>
                <a:latin typeface="arial" panose="020B0604020202020204" pitchFamily="34" charset="0"/>
              </a:rPr>
              <a:t>The slogan of the Paragon brand </a:t>
            </a:r>
            <a:r>
              <a:rPr dirty="0" sz="1600" lang="en-US" smtClean="0">
                <a:solidFill>
                  <a:srgbClr val="4D5156"/>
                </a:solidFill>
                <a:latin typeface="arial" panose="020B0604020202020204" pitchFamily="34" charset="0"/>
              </a:rPr>
              <a:t>chapel </a:t>
            </a:r>
            <a:r>
              <a:rPr dirty="0" sz="1600" lang="en-US">
                <a:solidFill>
                  <a:srgbClr val="4D5156"/>
                </a:solidFill>
                <a:latin typeface="arial" panose="020B0604020202020204" pitchFamily="34" charset="0"/>
              </a:rPr>
              <a:t>is "</a:t>
            </a:r>
            <a:r>
              <a:rPr b="1" dirty="0" sz="1600" lang="en-US">
                <a:solidFill>
                  <a:srgbClr val="5F6368"/>
                </a:solidFill>
                <a:latin typeface="arial" panose="020B0604020202020204" pitchFamily="34" charset="0"/>
              </a:rPr>
              <a:t>Wear Paragon, Walk with Style and Comfort</a:t>
            </a:r>
            <a:r>
              <a:rPr dirty="0" sz="1600" lang="en-US">
                <a:solidFill>
                  <a:srgbClr val="4D5156"/>
                </a:solidFill>
                <a:latin typeface="arial" panose="020B0604020202020204" pitchFamily="34" charset="0"/>
              </a:rPr>
              <a:t>." Continue reading.</a:t>
            </a:r>
            <a:endParaRPr b="1" dirty="0" sz="1600"/>
          </a:p>
          <a:p>
            <a:pPr algn="l" indent="0" lvl="0" marL="0"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Infinix X6812</dc:creator>
  <cp:lastModifiedBy>AMAL PC2</cp:lastModifiedBy>
  <dcterms:created xsi:type="dcterms:W3CDTF">2023-07-12T05:39:15Z</dcterms:created>
  <dcterms:modified xsi:type="dcterms:W3CDTF">2023-08-27T06:01:16Z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d7501de1d82c41099ca18dc1ca8de9af</vt:lpwstr>
  </property>
</Properties>
</file>